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4">
  <p:sldMasterIdLst>
    <p:sldMasterId id="2147483648" r:id="rId1"/>
  </p:sldMasterIdLst>
  <p:notesMasterIdLst>
    <p:notesMasterId r:id="rId86"/>
  </p:notesMasterIdLst>
  <p:sldIdLst>
    <p:sldId id="256" r:id="rId2"/>
    <p:sldId id="257" r:id="rId3"/>
    <p:sldId id="265" r:id="rId4"/>
    <p:sldId id="317" r:id="rId5"/>
    <p:sldId id="266" r:id="rId6"/>
    <p:sldId id="267" r:id="rId7"/>
    <p:sldId id="264" r:id="rId8"/>
    <p:sldId id="258" r:id="rId9"/>
    <p:sldId id="269" r:id="rId10"/>
    <p:sldId id="268" r:id="rId11"/>
    <p:sldId id="270" r:id="rId12"/>
    <p:sldId id="260" r:id="rId13"/>
    <p:sldId id="271" r:id="rId14"/>
    <p:sldId id="276" r:id="rId15"/>
    <p:sldId id="277" r:id="rId16"/>
    <p:sldId id="316" r:id="rId17"/>
    <p:sldId id="275" r:id="rId18"/>
    <p:sldId id="274" r:id="rId19"/>
    <p:sldId id="278" r:id="rId20"/>
    <p:sldId id="279" r:id="rId21"/>
    <p:sldId id="280" r:id="rId22"/>
    <p:sldId id="281" r:id="rId23"/>
    <p:sldId id="282" r:id="rId24"/>
    <p:sldId id="283" r:id="rId25"/>
    <p:sldId id="284" r:id="rId26"/>
    <p:sldId id="285" r:id="rId27"/>
    <p:sldId id="287" r:id="rId28"/>
    <p:sldId id="286" r:id="rId29"/>
    <p:sldId id="290" r:id="rId30"/>
    <p:sldId id="300" r:id="rId31"/>
    <p:sldId id="291" r:id="rId32"/>
    <p:sldId id="292" r:id="rId33"/>
    <p:sldId id="293" r:id="rId34"/>
    <p:sldId id="295" r:id="rId35"/>
    <p:sldId id="296" r:id="rId36"/>
    <p:sldId id="294" r:id="rId37"/>
    <p:sldId id="299" r:id="rId38"/>
    <p:sldId id="339" r:id="rId39"/>
    <p:sldId id="340" r:id="rId40"/>
    <p:sldId id="341" r:id="rId41"/>
    <p:sldId id="342" r:id="rId42"/>
    <p:sldId id="343" r:id="rId43"/>
    <p:sldId id="344" r:id="rId44"/>
    <p:sldId id="345" r:id="rId45"/>
    <p:sldId id="346" r:id="rId46"/>
    <p:sldId id="347" r:id="rId47"/>
    <p:sldId id="348" r:id="rId48"/>
    <p:sldId id="349" r:id="rId49"/>
    <p:sldId id="350" r:id="rId50"/>
    <p:sldId id="351" r:id="rId51"/>
    <p:sldId id="301" r:id="rId52"/>
    <p:sldId id="302" r:id="rId53"/>
    <p:sldId id="303" r:id="rId54"/>
    <p:sldId id="304" r:id="rId55"/>
    <p:sldId id="305" r:id="rId56"/>
    <p:sldId id="306" r:id="rId57"/>
    <p:sldId id="313" r:id="rId58"/>
    <p:sldId id="307" r:id="rId59"/>
    <p:sldId id="310" r:id="rId60"/>
    <p:sldId id="311" r:id="rId61"/>
    <p:sldId id="312" r:id="rId62"/>
    <p:sldId id="314" r:id="rId63"/>
    <p:sldId id="315" r:id="rId64"/>
    <p:sldId id="319" r:id="rId65"/>
    <p:sldId id="318" r:id="rId66"/>
    <p:sldId id="323" r:id="rId67"/>
    <p:sldId id="324" r:id="rId68"/>
    <p:sldId id="325" r:id="rId69"/>
    <p:sldId id="326" r:id="rId70"/>
    <p:sldId id="320" r:id="rId71"/>
    <p:sldId id="321" r:id="rId72"/>
    <p:sldId id="322" r:id="rId73"/>
    <p:sldId id="327" r:id="rId74"/>
    <p:sldId id="328" r:id="rId75"/>
    <p:sldId id="330" r:id="rId76"/>
    <p:sldId id="331" r:id="rId77"/>
    <p:sldId id="332" r:id="rId78"/>
    <p:sldId id="329" r:id="rId79"/>
    <p:sldId id="333" r:id="rId80"/>
    <p:sldId id="334" r:id="rId81"/>
    <p:sldId id="335" r:id="rId82"/>
    <p:sldId id="336" r:id="rId83"/>
    <p:sldId id="337" r:id="rId84"/>
    <p:sldId id="338" r:id="rId8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010" autoAdjust="0"/>
    <p:restoredTop sz="93112" autoAdjust="0"/>
  </p:normalViewPr>
  <p:slideViewPr>
    <p:cSldViewPr snapToGrid="0">
      <p:cViewPr varScale="1">
        <p:scale>
          <a:sx n="79" d="100"/>
          <a:sy n="79" d="100"/>
        </p:scale>
        <p:origin x="317"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tableStyles" Target="tableStyles.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CF066F7-DDB3-40B3-92B9-70915B2CAD54}" type="datetimeFigureOut">
              <a:rPr lang="en-IN" smtClean="0"/>
              <a:t>12-01-2023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428B0AB-1EDA-475A-B0B2-8050D52AD0C1}" type="slidenum">
              <a:rPr lang="en-IN" smtClean="0"/>
              <a:t>‹#›</a:t>
            </a:fld>
            <a:endParaRPr lang="en-IN"/>
          </a:p>
        </p:txBody>
      </p:sp>
    </p:spTree>
    <p:extLst>
      <p:ext uri="{BB962C8B-B14F-4D97-AF65-F5344CB8AC3E}">
        <p14:creationId xmlns:p14="http://schemas.microsoft.com/office/powerpoint/2010/main" val="15887664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r>
              <a:rPr lang="en-US" dirty="0" smtClean="0"/>
              <a:t>Common format for the doors, the hooks, the locking bars, the vents and rails,</a:t>
            </a:r>
            <a:r>
              <a:rPr lang="en-US" baseline="0" dirty="0" smtClean="0"/>
              <a:t> </a:t>
            </a:r>
            <a:r>
              <a:rPr lang="en-US" dirty="0" smtClean="0"/>
              <a:t>the floor boards </a:t>
            </a:r>
            <a:r>
              <a:rPr lang="en-US" dirty="0" err="1" smtClean="0"/>
              <a:t>etc</a:t>
            </a:r>
            <a:endParaRPr lang="en-GB" dirty="0"/>
          </a:p>
        </p:txBody>
      </p:sp>
      <p:sp>
        <p:nvSpPr>
          <p:cNvPr id="4" name="Slide Number Placeholder 3"/>
          <p:cNvSpPr>
            <a:spLocks noGrp="1"/>
          </p:cNvSpPr>
          <p:nvPr>
            <p:ph type="sldNum" sz="quarter" idx="10"/>
          </p:nvPr>
        </p:nvSpPr>
        <p:spPr/>
        <p:txBody>
          <a:bodyPr/>
          <a:lstStyle/>
          <a:p>
            <a:fld id="{5BFEAE42-E3FE-4405-B7FC-4425D05B92A0}" type="slidenum">
              <a:rPr lang="en-GB" smtClean="0"/>
              <a:pPr/>
              <a:t>5</a:t>
            </a:fld>
            <a:endParaRPr lang="en-GB" dirty="0"/>
          </a:p>
        </p:txBody>
      </p:sp>
    </p:spTree>
    <p:extLst>
      <p:ext uri="{BB962C8B-B14F-4D97-AF65-F5344CB8AC3E}">
        <p14:creationId xmlns:p14="http://schemas.microsoft.com/office/powerpoint/2010/main" val="2543587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fe1e7e1836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fe1e7e1836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887325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fe1e7e1836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fe1e7e1836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547345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fe1e7e1836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fe1e7e1836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912012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fe1e7e1836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fe1e7e1836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909274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fe1e7e1836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fe1e7e1836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50543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fe1e7e1836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fe1e7e1836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172605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fe1e7e1836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fe1e7e1836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07163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r>
              <a:rPr lang="en-US" dirty="0" smtClean="0"/>
              <a:t>Standard</a:t>
            </a:r>
            <a:r>
              <a:rPr lang="en-US" baseline="0" dirty="0" smtClean="0"/>
              <a:t> format for the app, its dependencies, libraries, storage and networking, logging, administration </a:t>
            </a:r>
            <a:r>
              <a:rPr lang="en-US" baseline="0" dirty="0" err="1" smtClean="0"/>
              <a:t>etc</a:t>
            </a:r>
            <a:endParaRPr lang="en-GB" dirty="0"/>
          </a:p>
        </p:txBody>
      </p:sp>
      <p:sp>
        <p:nvSpPr>
          <p:cNvPr id="4" name="Slide Number Placeholder 3"/>
          <p:cNvSpPr>
            <a:spLocks noGrp="1"/>
          </p:cNvSpPr>
          <p:nvPr>
            <p:ph type="sldNum" sz="quarter" idx="10"/>
          </p:nvPr>
        </p:nvSpPr>
        <p:spPr/>
        <p:txBody>
          <a:bodyPr/>
          <a:lstStyle/>
          <a:p>
            <a:fld id="{5BFEAE42-E3FE-4405-B7FC-4425D05B92A0}" type="slidenum">
              <a:rPr lang="en-GB" smtClean="0"/>
              <a:pPr/>
              <a:t>6</a:t>
            </a:fld>
            <a:endParaRPr lang="en-GB" dirty="0"/>
          </a:p>
        </p:txBody>
      </p:sp>
    </p:spTree>
    <p:extLst>
      <p:ext uri="{BB962C8B-B14F-4D97-AF65-F5344CB8AC3E}">
        <p14:creationId xmlns:p14="http://schemas.microsoft.com/office/powerpoint/2010/main" val="24157647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Virtual Machines</a:t>
            </a:r>
          </a:p>
          <a:p>
            <a:r>
              <a:rPr lang="en-US" sz="1200" b="0" i="0" kern="1200" dirty="0" smtClean="0">
                <a:solidFill>
                  <a:schemeClr val="tx1"/>
                </a:solidFill>
                <a:effectLst/>
                <a:latin typeface="+mn-lt"/>
                <a:ea typeface="+mn-ea"/>
                <a:cs typeface="+mn-cs"/>
              </a:rPr>
              <a:t>Each virtualized application includes not only the application - which may be only 10s of MB - and the necessary binaries and libraries, but also an entire guest operating system - which may weigh 10s of GB.</a:t>
            </a:r>
          </a:p>
          <a:p>
            <a:endParaRPr lang="de-CH" dirty="0" smtClean="0"/>
          </a:p>
          <a:p>
            <a:r>
              <a:rPr lang="en-US" sz="1200" b="0" i="0" kern="1200" dirty="0" err="1" smtClean="0">
                <a:solidFill>
                  <a:schemeClr val="tx1"/>
                </a:solidFill>
                <a:effectLst/>
                <a:latin typeface="+mn-lt"/>
                <a:ea typeface="+mn-ea"/>
                <a:cs typeface="+mn-cs"/>
              </a:rPr>
              <a:t>Docker</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The </a:t>
            </a:r>
            <a:r>
              <a:rPr lang="en-US" sz="1200" b="0" i="0" kern="1200" dirty="0" err="1" smtClean="0">
                <a:solidFill>
                  <a:schemeClr val="tx1"/>
                </a:solidFill>
                <a:effectLst/>
                <a:latin typeface="+mn-lt"/>
                <a:ea typeface="+mn-ea"/>
                <a:cs typeface="+mn-cs"/>
              </a:rPr>
              <a:t>Docker</a:t>
            </a:r>
            <a:r>
              <a:rPr lang="en-US" sz="1200" b="0" i="0" kern="1200" dirty="0" smtClean="0">
                <a:solidFill>
                  <a:schemeClr val="tx1"/>
                </a:solidFill>
                <a:effectLst/>
                <a:latin typeface="+mn-lt"/>
                <a:ea typeface="+mn-ea"/>
                <a:cs typeface="+mn-cs"/>
              </a:rPr>
              <a:t> Engine container comprises just the application and its dependencies. It runs as an isolated process in </a:t>
            </a:r>
            <a:r>
              <a:rPr lang="en-US" sz="1200" b="0" i="0" kern="1200" dirty="0" err="1" smtClean="0">
                <a:solidFill>
                  <a:schemeClr val="tx1"/>
                </a:solidFill>
                <a:effectLst/>
                <a:latin typeface="+mn-lt"/>
                <a:ea typeface="+mn-ea"/>
                <a:cs typeface="+mn-cs"/>
              </a:rPr>
              <a:t>userspace</a:t>
            </a:r>
            <a:r>
              <a:rPr lang="en-US" sz="1200" b="0" i="0" kern="1200" dirty="0" smtClean="0">
                <a:solidFill>
                  <a:schemeClr val="tx1"/>
                </a:solidFill>
                <a:effectLst/>
                <a:latin typeface="+mn-lt"/>
                <a:ea typeface="+mn-ea"/>
                <a:cs typeface="+mn-cs"/>
              </a:rPr>
              <a:t> on the host operating system, sharing the kernel with other containers. Thus, it enjoys the resource isolation and allocation benefits of VMs but is much more portable and efficient.</a:t>
            </a:r>
          </a:p>
          <a:p>
            <a:endParaRPr lang="de-CH" dirty="0" smtClean="0"/>
          </a:p>
          <a:p>
            <a:r>
              <a:rPr lang="de-CH" dirty="0" smtClean="0"/>
              <a:t>Docker provides base</a:t>
            </a:r>
            <a:r>
              <a:rPr lang="de-CH" baseline="0" dirty="0" smtClean="0"/>
              <a:t> images that contain OS installations we can start from: The OS is not more than an application running on the Kernel...</a:t>
            </a:r>
            <a:endParaRPr lang="en-US" dirty="0"/>
          </a:p>
        </p:txBody>
      </p:sp>
      <p:sp>
        <p:nvSpPr>
          <p:cNvPr id="4" name="Slide Number Placeholder 3"/>
          <p:cNvSpPr>
            <a:spLocks noGrp="1"/>
          </p:cNvSpPr>
          <p:nvPr>
            <p:ph type="sldNum" sz="quarter" idx="10"/>
          </p:nvPr>
        </p:nvSpPr>
        <p:spPr/>
        <p:txBody>
          <a:bodyPr/>
          <a:lstStyle/>
          <a:p>
            <a:fld id="{52E27252-EF20-D744-8857-623D53E3D728}" type="slidenum">
              <a:rPr lang="en-US" smtClean="0"/>
              <a:pPr/>
              <a:t>12</a:t>
            </a:fld>
            <a:endParaRPr lang="en-US"/>
          </a:p>
        </p:txBody>
      </p:sp>
    </p:spTree>
    <p:extLst>
      <p:ext uri="{BB962C8B-B14F-4D97-AF65-F5344CB8AC3E}">
        <p14:creationId xmlns:p14="http://schemas.microsoft.com/office/powerpoint/2010/main" val="3131697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fe1e7e1836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fe1e7e1836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089286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fe1e7e1836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fe1e7e1836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653415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fe1e7e1836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fe1e7e1836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732913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fe1e7e1836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fe1e7e1836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03877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fe1e7e1836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fe1e7e1836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519480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fe1e7e1836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fe1e7e1836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39811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p>
            <a:fld id="{EB8050AB-8E78-43C4-8926-C3F7314FC32E}" type="datetimeFigureOut">
              <a:rPr lang="en-IN" smtClean="0"/>
              <a:t>12-01-2023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C433BE5-901A-4995-BB23-4B5666C8C170}" type="slidenum">
              <a:rPr lang="en-IN" smtClean="0"/>
              <a:t>‹#›</a:t>
            </a:fld>
            <a:endParaRPr lang="en-IN"/>
          </a:p>
        </p:txBody>
      </p:sp>
    </p:spTree>
    <p:extLst>
      <p:ext uri="{BB962C8B-B14F-4D97-AF65-F5344CB8AC3E}">
        <p14:creationId xmlns:p14="http://schemas.microsoft.com/office/powerpoint/2010/main" val="28652734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EB8050AB-8E78-43C4-8926-C3F7314FC32E}" type="datetimeFigureOut">
              <a:rPr lang="en-IN" smtClean="0"/>
              <a:t>12-01-2023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C433BE5-901A-4995-BB23-4B5666C8C170}" type="slidenum">
              <a:rPr lang="en-IN" smtClean="0"/>
              <a:t>‹#›</a:t>
            </a:fld>
            <a:endParaRPr lang="en-IN"/>
          </a:p>
        </p:txBody>
      </p:sp>
    </p:spTree>
    <p:extLst>
      <p:ext uri="{BB962C8B-B14F-4D97-AF65-F5344CB8AC3E}">
        <p14:creationId xmlns:p14="http://schemas.microsoft.com/office/powerpoint/2010/main" val="2956732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EB8050AB-8E78-43C4-8926-C3F7314FC32E}" type="datetimeFigureOut">
              <a:rPr lang="en-IN" smtClean="0"/>
              <a:t>12-01-2023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C433BE5-901A-4995-BB23-4B5666C8C170}" type="slidenum">
              <a:rPr lang="en-IN" smtClean="0"/>
              <a:t>‹#›</a:t>
            </a:fld>
            <a:endParaRPr lang="en-IN"/>
          </a:p>
        </p:txBody>
      </p:sp>
    </p:spTree>
    <p:extLst>
      <p:ext uri="{BB962C8B-B14F-4D97-AF65-F5344CB8AC3E}">
        <p14:creationId xmlns:p14="http://schemas.microsoft.com/office/powerpoint/2010/main" val="362261078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5" name="Rectangle 4"/>
          <p:cNvSpPr/>
          <p:nvPr userDrawn="1"/>
        </p:nvSpPr>
        <p:spPr>
          <a:xfrm>
            <a:off x="-1" y="6122327"/>
            <a:ext cx="12204639" cy="745151"/>
          </a:xfrm>
          <a:prstGeom prst="rect">
            <a:avLst/>
          </a:prstGeom>
          <a:gradFill flip="none" rotWithShape="1">
            <a:gsLst>
              <a:gs pos="0">
                <a:schemeClr val="accent2"/>
              </a:gs>
              <a:gs pos="68000">
                <a:schemeClr val="accent1"/>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8" name="Text Placeholder 14"/>
          <p:cNvSpPr>
            <a:spLocks noGrp="1"/>
          </p:cNvSpPr>
          <p:nvPr>
            <p:ph type="body" sz="quarter" idx="13" hasCustomPrompt="1"/>
          </p:nvPr>
        </p:nvSpPr>
        <p:spPr>
          <a:xfrm>
            <a:off x="1348735" y="959110"/>
            <a:ext cx="8382119" cy="607027"/>
          </a:xfrm>
        </p:spPr>
        <p:txBody>
          <a:bodyPr>
            <a:noAutofit/>
          </a:bodyPr>
          <a:lstStyle>
            <a:lvl1pPr marL="0" indent="0">
              <a:buNone/>
              <a:defRPr sz="4800" b="1" baseline="0">
                <a:solidFill>
                  <a:srgbClr val="3C3C3C"/>
                </a:solidFill>
              </a:defRPr>
            </a:lvl1pPr>
          </a:lstStyle>
          <a:p>
            <a:pPr lvl="0"/>
            <a:r>
              <a:rPr lang="en-US" dirty="0" smtClean="0"/>
              <a:t>Header</a:t>
            </a:r>
            <a:endParaRPr lang="en-US" dirty="0"/>
          </a:p>
        </p:txBody>
      </p:sp>
      <p:sp>
        <p:nvSpPr>
          <p:cNvPr id="13" name="Text Placeholder 12"/>
          <p:cNvSpPr>
            <a:spLocks noGrp="1"/>
          </p:cNvSpPr>
          <p:nvPr>
            <p:ph type="body" sz="quarter" idx="14"/>
          </p:nvPr>
        </p:nvSpPr>
        <p:spPr>
          <a:xfrm>
            <a:off x="1348735" y="1923934"/>
            <a:ext cx="8151501" cy="914400"/>
          </a:xfrm>
        </p:spPr>
        <p:txBody>
          <a:bodyPr>
            <a:noAutofit/>
          </a:bodyPr>
          <a:lstStyle>
            <a:lvl1pPr>
              <a:defRPr sz="2800">
                <a:solidFill>
                  <a:srgbClr val="3C3C3C"/>
                </a:solidFill>
              </a:defRPr>
            </a:lvl1pPr>
            <a:lvl2pPr>
              <a:defRPr sz="2400">
                <a:solidFill>
                  <a:srgbClr val="3C3C3C"/>
                </a:solidFill>
              </a:defRPr>
            </a:lvl2pPr>
            <a:lvl3pPr>
              <a:defRPr sz="2000">
                <a:solidFill>
                  <a:srgbClr val="3C3C3C"/>
                </a:solidFill>
              </a:defRPr>
            </a:lvl3pPr>
            <a:lvl4pPr>
              <a:defRPr sz="1800">
                <a:solidFill>
                  <a:srgbClr val="3C3C3C"/>
                </a:solidFill>
              </a:defRPr>
            </a:lvl4pPr>
            <a:lvl5pPr>
              <a:defRPr sz="1800">
                <a:solidFill>
                  <a:srgbClr val="3C3C3C"/>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90088446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Title and Subtitle">
    <p:spTree>
      <p:nvGrpSpPr>
        <p:cNvPr id="1" name=""/>
        <p:cNvGrpSpPr/>
        <p:nvPr/>
      </p:nvGrpSpPr>
      <p:grpSpPr>
        <a:xfrm>
          <a:off x="0" y="0"/>
          <a:ext cx="0" cy="0"/>
          <a:chOff x="0" y="0"/>
          <a:chExt cx="0" cy="0"/>
        </a:xfrm>
      </p:grpSpPr>
      <p:sp>
        <p:nvSpPr>
          <p:cNvPr id="6" name="Title 5"/>
          <p:cNvSpPr>
            <a:spLocks noGrp="1"/>
          </p:cNvSpPr>
          <p:nvPr>
            <p:ph type="title" hasCustomPrompt="1"/>
          </p:nvPr>
        </p:nvSpPr>
        <p:spPr>
          <a:xfrm>
            <a:off x="609441" y="521208"/>
            <a:ext cx="10969943" cy="411480"/>
          </a:xfrm>
        </p:spPr>
        <p:txBody>
          <a:bodyPr/>
          <a:lstStyle>
            <a:lvl1pPr>
              <a:defRPr/>
            </a:lvl1pPr>
          </a:lstStyle>
          <a:p>
            <a:r>
              <a:rPr/>
              <a:t>Click to add one-line title</a:t>
            </a:r>
          </a:p>
        </p:txBody>
      </p:sp>
      <p:sp>
        <p:nvSpPr>
          <p:cNvPr id="7" name="Text Placeholder 7"/>
          <p:cNvSpPr>
            <a:spLocks noGrp="1"/>
          </p:cNvSpPr>
          <p:nvPr>
            <p:ph type="body" sz="quarter" idx="13" hasCustomPrompt="1"/>
          </p:nvPr>
        </p:nvSpPr>
        <p:spPr>
          <a:xfrm>
            <a:off x="609440" y="934240"/>
            <a:ext cx="10969943" cy="381000"/>
          </a:xfrm>
        </p:spPr>
        <p:txBody>
          <a:bodyPr>
            <a:noAutofit/>
          </a:bodyPr>
          <a:lstStyle>
            <a:lvl1pPr marL="0" indent="0">
              <a:spcBef>
                <a:spcPts val="0"/>
              </a:spcBef>
              <a:buNone/>
              <a:defRPr sz="2400" baseline="0"/>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a:t>Click to add one-line subtitle</a:t>
            </a:r>
          </a:p>
        </p:txBody>
      </p:sp>
      <p:sp>
        <p:nvSpPr>
          <p:cNvPr id="3" name="Date Placeholder 2"/>
          <p:cNvSpPr>
            <a:spLocks noGrp="1"/>
          </p:cNvSpPr>
          <p:nvPr>
            <p:ph type="dt" sz="half" idx="10"/>
          </p:nvPr>
        </p:nvSpPr>
        <p:spPr/>
        <p:txBody>
          <a:bodyPr/>
          <a:lstStyle/>
          <a:p>
            <a:fld id="{24C3AE83-4A36-4E0D-BF8F-4D5F09C9996E}" type="datetime4">
              <a:rPr lang="en-US" smtClean="0">
                <a:solidFill>
                  <a:prstClr val="black"/>
                </a:solidFill>
              </a:rPr>
              <a:pPr/>
              <a:t>January 12, 2023</a:t>
            </a:fld>
            <a:endParaRPr lang="en-US" dirty="0">
              <a:solidFill>
                <a:prstClr val="black"/>
              </a:solidFill>
            </a:endParaRPr>
          </a:p>
        </p:txBody>
      </p:sp>
      <p:sp>
        <p:nvSpPr>
          <p:cNvPr id="4" name="Footer Placeholder 3"/>
          <p:cNvSpPr>
            <a:spLocks noGrp="1"/>
          </p:cNvSpPr>
          <p:nvPr>
            <p:ph type="ftr" sz="quarter" idx="11"/>
          </p:nvPr>
        </p:nvSpPr>
        <p:spPr/>
        <p:txBody>
          <a:bodyPr/>
          <a:lstStyle/>
          <a:p>
            <a:r>
              <a:rPr lang="en-US" dirty="0" smtClean="0">
                <a:solidFill>
                  <a:prstClr val="black"/>
                </a:solidFill>
              </a:rPr>
              <a:t>Private | Confidential | Internal Use Only </a:t>
            </a:r>
            <a:endParaRPr lang="en-US" dirty="0">
              <a:solidFill>
                <a:prstClr val="black"/>
              </a:solidFill>
            </a:endParaRPr>
          </a:p>
        </p:txBody>
      </p:sp>
      <p:sp>
        <p:nvSpPr>
          <p:cNvPr id="5" name="Slide Number Placeholder 4"/>
          <p:cNvSpPr>
            <a:spLocks noGrp="1"/>
          </p:cNvSpPr>
          <p:nvPr>
            <p:ph type="sldNum" sz="quarter" idx="12"/>
          </p:nvPr>
        </p:nvSpPr>
        <p:spPr/>
        <p:txBody>
          <a:bodyPr/>
          <a:lstStyle/>
          <a:p>
            <a:fld id="{B016F8AB-BCEA-4347-8BA6-BE776009BC89}" type="slidenum">
              <a:rPr lang="en-US" smtClean="0">
                <a:solidFill>
                  <a:srgbClr val="5F7A76"/>
                </a:solidFill>
              </a:rPr>
              <a:pPr/>
              <a:t>‹#›</a:t>
            </a:fld>
            <a:endParaRPr lang="en-US" dirty="0">
              <a:solidFill>
                <a:srgbClr val="5F7A76"/>
              </a:solidFill>
            </a:endParaRPr>
          </a:p>
        </p:txBody>
      </p:sp>
    </p:spTree>
    <p:extLst>
      <p:ext uri="{BB962C8B-B14F-4D97-AF65-F5344CB8AC3E}">
        <p14:creationId xmlns:p14="http://schemas.microsoft.com/office/powerpoint/2010/main" val="34359506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5"/>
        <p:cNvGrpSpPr/>
        <p:nvPr/>
      </p:nvGrpSpPr>
      <p:grpSpPr>
        <a:xfrm>
          <a:off x="0" y="0"/>
          <a:ext cx="0" cy="0"/>
          <a:chOff x="0" y="0"/>
          <a:chExt cx="0" cy="0"/>
        </a:xfrm>
      </p:grpSpPr>
      <p:sp>
        <p:nvSpPr>
          <p:cNvPr id="26" name="Google Shape;26;p4"/>
          <p:cNvSpPr/>
          <p:nvPr/>
        </p:nvSpPr>
        <p:spPr>
          <a:xfrm>
            <a:off x="-100" y="6727600"/>
            <a:ext cx="12192000" cy="130400"/>
          </a:xfrm>
          <a:prstGeom prst="rect">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7" name="Google Shape;27;p4"/>
          <p:cNvSpPr txBox="1">
            <a:spLocks noGrp="1"/>
          </p:cNvSpPr>
          <p:nvPr>
            <p:ph type="title"/>
          </p:nvPr>
        </p:nvSpPr>
        <p:spPr>
          <a:xfrm>
            <a:off x="415600" y="593367"/>
            <a:ext cx="11360800" cy="943200"/>
          </a:xfrm>
          <a:prstGeom prst="rect">
            <a:avLst/>
          </a:prstGeom>
        </p:spPr>
        <p:txBody>
          <a:bodyPr spcFirstLastPara="1" wrap="square" lIns="91425" tIns="91425" rIns="91425" bIns="91425" anchor="t" anchorCtr="0">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28" name="Google Shape;28;p4"/>
          <p:cNvSpPr txBox="1">
            <a:spLocks noGrp="1"/>
          </p:cNvSpPr>
          <p:nvPr>
            <p:ph type="body" idx="1"/>
          </p:nvPr>
        </p:nvSpPr>
        <p:spPr>
          <a:xfrm>
            <a:off x="415600" y="1688433"/>
            <a:ext cx="11360800" cy="4403600"/>
          </a:xfrm>
          <a:prstGeom prst="rect">
            <a:avLst/>
          </a:prstGeom>
        </p:spPr>
        <p:txBody>
          <a:bodyPr spcFirstLastPara="1" wrap="square" lIns="91425" tIns="91425" rIns="91425" bIns="91425" anchor="t" anchorCtr="0">
            <a:normAutofit/>
          </a:bodyPr>
          <a:lstStyle>
            <a:lvl1pPr marL="609585" lvl="0" indent="-457189">
              <a:spcBef>
                <a:spcPts val="0"/>
              </a:spcBef>
              <a:spcAft>
                <a:spcPts val="0"/>
              </a:spcAft>
              <a:buSzPts val="1800"/>
              <a:buChar char="●"/>
              <a:defRPr/>
            </a:lvl1pPr>
            <a:lvl2pPr marL="1219170" lvl="1" indent="-423323">
              <a:spcBef>
                <a:spcPts val="0"/>
              </a:spcBef>
              <a:spcAft>
                <a:spcPts val="0"/>
              </a:spcAft>
              <a:buSzPts val="1400"/>
              <a:buChar char="○"/>
              <a:defRPr/>
            </a:lvl2pPr>
            <a:lvl3pPr marL="1828754" lvl="2" indent="-423323">
              <a:spcBef>
                <a:spcPts val="0"/>
              </a:spcBef>
              <a:spcAft>
                <a:spcPts val="0"/>
              </a:spcAft>
              <a:buSzPts val="1400"/>
              <a:buChar char="■"/>
              <a:defRPr/>
            </a:lvl3pPr>
            <a:lvl4pPr marL="2438339" lvl="3" indent="-423323">
              <a:spcBef>
                <a:spcPts val="0"/>
              </a:spcBef>
              <a:spcAft>
                <a:spcPts val="0"/>
              </a:spcAft>
              <a:buSzPts val="1400"/>
              <a:buChar char="●"/>
              <a:defRPr/>
            </a:lvl4pPr>
            <a:lvl5pPr marL="3047924" lvl="4" indent="-423323">
              <a:spcBef>
                <a:spcPts val="0"/>
              </a:spcBef>
              <a:spcAft>
                <a:spcPts val="0"/>
              </a:spcAft>
              <a:buSzPts val="1400"/>
              <a:buChar char="○"/>
              <a:defRPr/>
            </a:lvl5pPr>
            <a:lvl6pPr marL="3657509" lvl="5" indent="-423323">
              <a:spcBef>
                <a:spcPts val="0"/>
              </a:spcBef>
              <a:spcAft>
                <a:spcPts val="0"/>
              </a:spcAft>
              <a:buSzPts val="1400"/>
              <a:buChar char="■"/>
              <a:defRPr/>
            </a:lvl6pPr>
            <a:lvl7pPr marL="4267093" lvl="6" indent="-423323">
              <a:spcBef>
                <a:spcPts val="0"/>
              </a:spcBef>
              <a:spcAft>
                <a:spcPts val="0"/>
              </a:spcAft>
              <a:buSzPts val="1400"/>
              <a:buChar char="●"/>
              <a:defRPr/>
            </a:lvl7pPr>
            <a:lvl8pPr marL="4876678" lvl="7" indent="-423323">
              <a:spcBef>
                <a:spcPts val="0"/>
              </a:spcBef>
              <a:spcAft>
                <a:spcPts val="0"/>
              </a:spcAft>
              <a:buSzPts val="1400"/>
              <a:buChar char="○"/>
              <a:defRPr/>
            </a:lvl8pPr>
            <a:lvl9pPr marL="5486263" lvl="8" indent="-423323">
              <a:spcBef>
                <a:spcPts val="0"/>
              </a:spcBef>
              <a:spcAft>
                <a:spcPts val="0"/>
              </a:spcAft>
              <a:buSzPts val="1400"/>
              <a:buChar char="■"/>
              <a:defRPr/>
            </a:lvl9pPr>
          </a:lstStyle>
          <a:p>
            <a:endParaRPr/>
          </a:p>
        </p:txBody>
      </p:sp>
      <p:sp>
        <p:nvSpPr>
          <p:cNvPr id="29" name="Google Shape;2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756503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EB8050AB-8E78-43C4-8926-C3F7314FC32E}" type="datetimeFigureOut">
              <a:rPr lang="en-IN" smtClean="0"/>
              <a:t>12-01-2023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C433BE5-901A-4995-BB23-4B5666C8C170}" type="slidenum">
              <a:rPr lang="en-IN" smtClean="0"/>
              <a:t>‹#›</a:t>
            </a:fld>
            <a:endParaRPr lang="en-IN"/>
          </a:p>
        </p:txBody>
      </p:sp>
    </p:spTree>
    <p:extLst>
      <p:ext uri="{BB962C8B-B14F-4D97-AF65-F5344CB8AC3E}">
        <p14:creationId xmlns:p14="http://schemas.microsoft.com/office/powerpoint/2010/main" val="36580288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EB8050AB-8E78-43C4-8926-C3F7314FC32E}" type="datetimeFigureOut">
              <a:rPr lang="en-IN" smtClean="0"/>
              <a:t>12-01-2023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C433BE5-901A-4995-BB23-4B5666C8C170}" type="slidenum">
              <a:rPr lang="en-IN" smtClean="0"/>
              <a:t>‹#›</a:t>
            </a:fld>
            <a:endParaRPr lang="en-IN"/>
          </a:p>
        </p:txBody>
      </p:sp>
    </p:spTree>
    <p:extLst>
      <p:ext uri="{BB962C8B-B14F-4D97-AF65-F5344CB8AC3E}">
        <p14:creationId xmlns:p14="http://schemas.microsoft.com/office/powerpoint/2010/main" val="5221984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p:txBody>
          <a:bodyPr/>
          <a:lstStyle/>
          <a:p>
            <a:fld id="{EB8050AB-8E78-43C4-8926-C3F7314FC32E}" type="datetimeFigureOut">
              <a:rPr lang="en-IN" smtClean="0"/>
              <a:t>12-01-2023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C433BE5-901A-4995-BB23-4B5666C8C170}" type="slidenum">
              <a:rPr lang="en-IN" smtClean="0"/>
              <a:t>‹#›</a:t>
            </a:fld>
            <a:endParaRPr lang="en-IN"/>
          </a:p>
        </p:txBody>
      </p:sp>
    </p:spTree>
    <p:extLst>
      <p:ext uri="{BB962C8B-B14F-4D97-AF65-F5344CB8AC3E}">
        <p14:creationId xmlns:p14="http://schemas.microsoft.com/office/powerpoint/2010/main" val="9728506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p:txBody>
          <a:bodyPr/>
          <a:lstStyle/>
          <a:p>
            <a:fld id="{EB8050AB-8E78-43C4-8926-C3F7314FC32E}" type="datetimeFigureOut">
              <a:rPr lang="en-IN" smtClean="0"/>
              <a:t>12-01-2023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5C433BE5-901A-4995-BB23-4B5666C8C170}" type="slidenum">
              <a:rPr lang="en-IN" smtClean="0"/>
              <a:t>‹#›</a:t>
            </a:fld>
            <a:endParaRPr lang="en-IN"/>
          </a:p>
        </p:txBody>
      </p:sp>
    </p:spTree>
    <p:extLst>
      <p:ext uri="{BB962C8B-B14F-4D97-AF65-F5344CB8AC3E}">
        <p14:creationId xmlns:p14="http://schemas.microsoft.com/office/powerpoint/2010/main" val="1837394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p>
            <a:fld id="{EB8050AB-8E78-43C4-8926-C3F7314FC32E}" type="datetimeFigureOut">
              <a:rPr lang="en-IN" smtClean="0"/>
              <a:t>12-01-2023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5C433BE5-901A-4995-BB23-4B5666C8C170}" type="slidenum">
              <a:rPr lang="en-IN" smtClean="0"/>
              <a:t>‹#›</a:t>
            </a:fld>
            <a:endParaRPr lang="en-IN"/>
          </a:p>
        </p:txBody>
      </p:sp>
    </p:spTree>
    <p:extLst>
      <p:ext uri="{BB962C8B-B14F-4D97-AF65-F5344CB8AC3E}">
        <p14:creationId xmlns:p14="http://schemas.microsoft.com/office/powerpoint/2010/main" val="24915226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B8050AB-8E78-43C4-8926-C3F7314FC32E}" type="datetimeFigureOut">
              <a:rPr lang="en-IN" smtClean="0"/>
              <a:t>12-01-2023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5C433BE5-901A-4995-BB23-4B5666C8C170}" type="slidenum">
              <a:rPr lang="en-IN" smtClean="0"/>
              <a:t>‹#›</a:t>
            </a:fld>
            <a:endParaRPr lang="en-IN"/>
          </a:p>
        </p:txBody>
      </p:sp>
    </p:spTree>
    <p:extLst>
      <p:ext uri="{BB962C8B-B14F-4D97-AF65-F5344CB8AC3E}">
        <p14:creationId xmlns:p14="http://schemas.microsoft.com/office/powerpoint/2010/main" val="30895455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EB8050AB-8E78-43C4-8926-C3F7314FC32E}" type="datetimeFigureOut">
              <a:rPr lang="en-IN" smtClean="0"/>
              <a:t>12-01-2023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C433BE5-901A-4995-BB23-4B5666C8C170}" type="slidenum">
              <a:rPr lang="en-IN" smtClean="0"/>
              <a:t>‹#›</a:t>
            </a:fld>
            <a:endParaRPr lang="en-IN"/>
          </a:p>
        </p:txBody>
      </p:sp>
    </p:spTree>
    <p:extLst>
      <p:ext uri="{BB962C8B-B14F-4D97-AF65-F5344CB8AC3E}">
        <p14:creationId xmlns:p14="http://schemas.microsoft.com/office/powerpoint/2010/main" val="24958633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EB8050AB-8E78-43C4-8926-C3F7314FC32E}" type="datetimeFigureOut">
              <a:rPr lang="en-IN" smtClean="0"/>
              <a:t>12-01-2023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C433BE5-901A-4995-BB23-4B5666C8C170}" type="slidenum">
              <a:rPr lang="en-IN" smtClean="0"/>
              <a:t>‹#›</a:t>
            </a:fld>
            <a:endParaRPr lang="en-IN"/>
          </a:p>
        </p:txBody>
      </p:sp>
    </p:spTree>
    <p:extLst>
      <p:ext uri="{BB962C8B-B14F-4D97-AF65-F5344CB8AC3E}">
        <p14:creationId xmlns:p14="http://schemas.microsoft.com/office/powerpoint/2010/main" val="7089484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B8050AB-8E78-43C4-8926-C3F7314FC32E}" type="datetimeFigureOut">
              <a:rPr lang="en-IN" smtClean="0"/>
              <a:t>12-01-2023</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C433BE5-901A-4995-BB23-4B5666C8C170}" type="slidenum">
              <a:rPr lang="en-IN" smtClean="0"/>
              <a:t>‹#›</a:t>
            </a:fld>
            <a:endParaRPr lang="en-IN"/>
          </a:p>
        </p:txBody>
      </p:sp>
    </p:spTree>
    <p:extLst>
      <p:ext uri="{BB962C8B-B14F-4D97-AF65-F5344CB8AC3E}">
        <p14:creationId xmlns:p14="http://schemas.microsoft.com/office/powerpoint/2010/main" val="303618542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hyperlink" Target="https://www.hostinger.com/tutorials/docker-remove-all-images-tutorial/" TargetMode="External"/><Relationship Id="rId2" Type="http://schemas.openxmlformats.org/officeDocument/2006/relationships/hyperlink" Target="https://hub.docker.com/" TargetMode="Externa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2.xml"/><Relationship Id="rId5" Type="http://schemas.openxmlformats.org/officeDocument/2006/relationships/image" Target="../media/image25.png"/><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hyperlink" Target="https://docs.docker.com/engine/userguide/storagedriver/" TargetMode="Externa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2.xml"/><Relationship Id="rId5" Type="http://schemas.openxmlformats.org/officeDocument/2006/relationships/image" Target="../media/image32.png"/><Relationship Id="rId4" Type="http://schemas.openxmlformats.org/officeDocument/2006/relationships/image" Target="../media/image3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hyperlink" Target="http://localhost/" TargetMode="External"/><Relationship Id="rId1" Type="http://schemas.openxmlformats.org/officeDocument/2006/relationships/slideLayout" Target="../slideLayouts/slideLayout12.xml"/><Relationship Id="rId4" Type="http://schemas.openxmlformats.org/officeDocument/2006/relationships/image" Target="../media/image3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1.xml"/><Relationship Id="rId1" Type="http://schemas.openxmlformats.org/officeDocument/2006/relationships/slideLayout" Target="../slideLayouts/slideLayout14.xml"/><Relationship Id="rId4" Type="http://schemas.openxmlformats.org/officeDocument/2006/relationships/image" Target="../media/image40.png"/></Relationships>
</file>

<file path=ppt/slides/_rels/slide4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4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4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12.xml"/><Relationship Id="rId5" Type="http://schemas.openxmlformats.org/officeDocument/2006/relationships/image" Target="../media/image51.png"/><Relationship Id="rId4" Type="http://schemas.openxmlformats.org/officeDocument/2006/relationships/image" Target="../media/image50.png"/></Relationships>
</file>

<file path=ppt/slides/_rels/slide5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12.xml"/><Relationship Id="rId5" Type="http://schemas.openxmlformats.org/officeDocument/2006/relationships/image" Target="../media/image57.png"/><Relationship Id="rId4" Type="http://schemas.openxmlformats.org/officeDocument/2006/relationships/image" Target="../media/image56.png"/></Relationships>
</file>

<file path=ppt/slides/_rels/slide6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12.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6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12.xml"/><Relationship Id="rId4" Type="http://schemas.openxmlformats.org/officeDocument/2006/relationships/image" Target="../media/image67.png"/></Relationships>
</file>

<file path=ppt/slides/_rels/slide6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hyperlink" Target="https://techmormo.com/posts/what-is-virtualization/" TargetMode="External"/><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12.xml"/><Relationship Id="rId4" Type="http://schemas.openxmlformats.org/officeDocument/2006/relationships/image" Target="../media/image72.png"/></Relationships>
</file>

<file path=ppt/slides/_rels/slide6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12.xml"/><Relationship Id="rId5" Type="http://schemas.openxmlformats.org/officeDocument/2006/relationships/image" Target="../media/image76.png"/><Relationship Id="rId4" Type="http://schemas.openxmlformats.org/officeDocument/2006/relationships/image" Target="../media/image75.png"/></Relationships>
</file>

<file path=ppt/slides/_rels/slide6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12.xml"/></Relationships>
</file>

<file path=ppt/slides/_rels/slide72.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12.xml"/></Relationships>
</file>

<file path=ppt/slides/_rels/slide73.xml.rels><?xml version="1.0" encoding="UTF-8" standalone="yes"?>
<Relationships xmlns="http://schemas.openxmlformats.org/package/2006/relationships"><Relationship Id="rId2" Type="http://schemas.openxmlformats.org/officeDocument/2006/relationships/hyperlink" Target="https://techmormo.com/posts/docker-made-easy-4-persistence-and-docker-volumes/" TargetMode="External"/><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hyperlink" Target="https://www.metricfire.com/blog/docker-monitoring-tools/" TargetMode="External"/><Relationship Id="rId1" Type="http://schemas.openxmlformats.org/officeDocument/2006/relationships/slideLayout" Target="../slideLayouts/slideLayout1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12.xml"/></Relationships>
</file>

<file path=ppt/slides/_rels/slide78.xml.rels><?xml version="1.0" encoding="UTF-8" standalone="yes"?>
<Relationships xmlns="http://schemas.openxmlformats.org/package/2006/relationships"><Relationship Id="rId2" Type="http://schemas.openxmlformats.org/officeDocument/2006/relationships/hyperlink" Target="https://www.metricfire.com/blog/how-to-build-optimal-docker-images/" TargetMode="External"/><Relationship Id="rId1" Type="http://schemas.openxmlformats.org/officeDocument/2006/relationships/slideLayout" Target="../slideLayouts/slideLayout12.xml"/></Relationships>
</file>

<file path=ppt/slides/_rels/slide79.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12.xml"/></Relationships>
</file>

<file path=ppt/slides/_rels/slide81.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12.xml"/></Relationships>
</file>

<file path=ppt/slides/_rels/slide8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12.xml"/><Relationship Id="rId4" Type="http://schemas.openxmlformats.org/officeDocument/2006/relationships/image" Target="../media/image92.png"/></Relationships>
</file>

<file path=ppt/slides/_rels/slide83.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12.xml"/><Relationship Id="rId5" Type="http://schemas.openxmlformats.org/officeDocument/2006/relationships/image" Target="../media/image96.png"/><Relationship Id="rId4" Type="http://schemas.openxmlformats.org/officeDocument/2006/relationships/image" Target="../media/image95.png"/></Relationships>
</file>

<file path=ppt/slides/_rels/slide84.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1172781"/>
          </a:xfrm>
        </p:spPr>
        <p:txBody>
          <a:bodyPr/>
          <a:lstStyle/>
          <a:p>
            <a:pPr lvl="0"/>
            <a:r>
              <a:rPr lang="en-US" b="1" dirty="0" smtClean="0"/>
              <a:t>Dockers </a:t>
            </a:r>
            <a:r>
              <a:rPr lang="en-US" b="1" dirty="0"/>
              <a:t>&amp; Kubernetes</a:t>
            </a:r>
            <a:endParaRPr lang="en-IN" dirty="0"/>
          </a:p>
        </p:txBody>
      </p:sp>
      <p:pic>
        <p:nvPicPr>
          <p:cNvPr id="4" name="Picture 3" descr="d1.png"/>
          <p:cNvPicPr>
            <a:picLocks noChangeAspect="1"/>
          </p:cNvPicPr>
          <p:nvPr/>
        </p:nvPicPr>
        <p:blipFill>
          <a:blip r:embed="rId2"/>
          <a:stretch>
            <a:fillRect/>
          </a:stretch>
        </p:blipFill>
        <p:spPr>
          <a:xfrm>
            <a:off x="457615" y="241495"/>
            <a:ext cx="2522220" cy="1158240"/>
          </a:xfrm>
          <a:prstGeom prst="rect">
            <a:avLst/>
          </a:prstGeom>
        </p:spPr>
      </p:pic>
      <p:pic>
        <p:nvPicPr>
          <p:cNvPr id="3" name="Picture 2"/>
          <p:cNvPicPr>
            <a:picLocks noChangeAspect="1"/>
          </p:cNvPicPr>
          <p:nvPr/>
        </p:nvPicPr>
        <p:blipFill>
          <a:blip r:embed="rId3"/>
          <a:stretch>
            <a:fillRect/>
          </a:stretch>
        </p:blipFill>
        <p:spPr>
          <a:xfrm>
            <a:off x="2286000" y="2295144"/>
            <a:ext cx="7620000" cy="4286250"/>
          </a:xfrm>
          <a:prstGeom prst="rect">
            <a:avLst/>
          </a:prstGeom>
        </p:spPr>
      </p:pic>
      <p:pic>
        <p:nvPicPr>
          <p:cNvPr id="7" name="Picture 6"/>
          <p:cNvPicPr>
            <a:picLocks noChangeAspect="1"/>
          </p:cNvPicPr>
          <p:nvPr/>
        </p:nvPicPr>
        <p:blipFill>
          <a:blip r:embed="rId4"/>
          <a:stretch>
            <a:fillRect/>
          </a:stretch>
        </p:blipFill>
        <p:spPr>
          <a:xfrm>
            <a:off x="9737598" y="241495"/>
            <a:ext cx="1493920" cy="1448054"/>
          </a:xfrm>
          <a:prstGeom prst="rect">
            <a:avLst/>
          </a:prstGeom>
        </p:spPr>
      </p:pic>
    </p:spTree>
    <p:extLst>
      <p:ext uri="{BB962C8B-B14F-4D97-AF65-F5344CB8AC3E}">
        <p14:creationId xmlns:p14="http://schemas.microsoft.com/office/powerpoint/2010/main" val="415574780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How Does Docker </a:t>
            </a:r>
            <a:r>
              <a:rPr lang="en-IN" b="1" dirty="0" smtClean="0"/>
              <a:t>Works?</a:t>
            </a:r>
            <a:endParaRPr lang="en-IN" dirty="0"/>
          </a:p>
        </p:txBody>
      </p:sp>
      <p:sp>
        <p:nvSpPr>
          <p:cNvPr id="3" name="Content Placeholder 2"/>
          <p:cNvSpPr>
            <a:spLocks noGrp="1"/>
          </p:cNvSpPr>
          <p:nvPr>
            <p:ph idx="1"/>
          </p:nvPr>
        </p:nvSpPr>
        <p:spPr>
          <a:xfrm>
            <a:off x="838200" y="1825625"/>
            <a:ext cx="5205984" cy="4351338"/>
          </a:xfrm>
        </p:spPr>
        <p:txBody>
          <a:bodyPr>
            <a:normAutofit fontScale="55000" lnSpcReduction="20000"/>
          </a:bodyPr>
          <a:lstStyle/>
          <a:p>
            <a:pPr algn="just"/>
            <a:r>
              <a:rPr lang="en-US" dirty="0"/>
              <a:t>The Docker architecture consists of four main components along with Docker containers which we’ve covered earlier.</a:t>
            </a:r>
          </a:p>
          <a:p>
            <a:pPr algn="just"/>
            <a:r>
              <a:rPr lang="en-US" b="1" dirty="0"/>
              <a:t>Docker client </a:t>
            </a:r>
            <a:r>
              <a:rPr lang="en-US" dirty="0"/>
              <a:t>– the main component to create, manage, and run containerized applications. The Docker client is the primary method of controlling the Docker server via a CLI like Command Prompt (Windows) or Terminal (</a:t>
            </a:r>
            <a:r>
              <a:rPr lang="en-US" dirty="0" err="1"/>
              <a:t>macOS</a:t>
            </a:r>
            <a:r>
              <a:rPr lang="en-US" dirty="0"/>
              <a:t>, Linux).</a:t>
            </a:r>
          </a:p>
          <a:p>
            <a:pPr algn="just"/>
            <a:r>
              <a:rPr lang="en-US" b="1" dirty="0"/>
              <a:t>Docker server</a:t>
            </a:r>
            <a:r>
              <a:rPr lang="en-US" dirty="0"/>
              <a:t> – also known as the Docker daemon. It waits for REST API requests made by the Docker client and manages images and containers.</a:t>
            </a:r>
          </a:p>
          <a:p>
            <a:pPr algn="just"/>
            <a:r>
              <a:rPr lang="en-US" b="1" dirty="0"/>
              <a:t>Docker images </a:t>
            </a:r>
            <a:r>
              <a:rPr lang="en-US" dirty="0"/>
              <a:t>– instruct the Docker server with the requirements on how to create a Docker container. Images can be downloaded from websites like </a:t>
            </a:r>
            <a:r>
              <a:rPr lang="en-US" b="1" dirty="0">
                <a:hlinkClick r:id="rId2"/>
              </a:rPr>
              <a:t>Docker Hub</a:t>
            </a:r>
            <a:r>
              <a:rPr lang="en-US" dirty="0"/>
              <a:t>. Creating a custom image is also possible – to do it, users need to create a Dockerfile and pass it to the server. It’s worth noting that Docker doesn’t clear any unused images, so users need to </a:t>
            </a:r>
            <a:r>
              <a:rPr lang="en-US" b="1" dirty="0">
                <a:hlinkClick r:id="rId3"/>
              </a:rPr>
              <a:t>delete image data</a:t>
            </a:r>
            <a:r>
              <a:rPr lang="en-US" dirty="0"/>
              <a:t> themselves before there’s too much of it.</a:t>
            </a:r>
          </a:p>
          <a:p>
            <a:pPr algn="just"/>
            <a:r>
              <a:rPr lang="en-US" b="1" dirty="0"/>
              <a:t>Docker registry </a:t>
            </a:r>
            <a:r>
              <a:rPr lang="en-US" dirty="0"/>
              <a:t>– an open-source server-side application used to host and distribute Docker images. The registry is extra useful to store images locally and maintain complete control over them. Alternatively, users can access the aforementioned Docker Hub – the world’s largest repository of Docker images.</a:t>
            </a:r>
          </a:p>
          <a:p>
            <a:endParaRPr lang="en-IN" dirty="0"/>
          </a:p>
        </p:txBody>
      </p:sp>
      <p:pic>
        <p:nvPicPr>
          <p:cNvPr id="4" name="Picture 3"/>
          <p:cNvPicPr>
            <a:picLocks noChangeAspect="1"/>
          </p:cNvPicPr>
          <p:nvPr/>
        </p:nvPicPr>
        <p:blipFill>
          <a:blip r:embed="rId4"/>
          <a:stretch>
            <a:fillRect/>
          </a:stretch>
        </p:blipFill>
        <p:spPr>
          <a:xfrm>
            <a:off x="6519672" y="1368361"/>
            <a:ext cx="5056632" cy="4465511"/>
          </a:xfrm>
          <a:prstGeom prst="rect">
            <a:avLst/>
          </a:prstGeom>
        </p:spPr>
      </p:pic>
    </p:spTree>
    <p:extLst>
      <p:ext uri="{BB962C8B-B14F-4D97-AF65-F5344CB8AC3E}">
        <p14:creationId xmlns:p14="http://schemas.microsoft.com/office/powerpoint/2010/main" val="227320707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147795"/>
          </a:xfrm>
        </p:spPr>
        <p:txBody>
          <a:bodyPr>
            <a:normAutofit fontScale="90000"/>
          </a:bodyPr>
          <a:lstStyle/>
          <a:p>
            <a:pPr algn="ctr"/>
            <a:r>
              <a:rPr lang="en-IN" b="1" dirty="0"/>
              <a:t>Difference between Physical Server, Virtual Machine and </a:t>
            </a:r>
            <a:r>
              <a:rPr lang="en-IN" b="1" dirty="0" smtClean="0"/>
              <a:t>Docker</a:t>
            </a:r>
            <a:endParaRPr lang="en-IN" dirty="0"/>
          </a:p>
        </p:txBody>
      </p:sp>
      <p:pic>
        <p:nvPicPr>
          <p:cNvPr id="2049" name="image6.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56997" y="4236714"/>
            <a:ext cx="2556588" cy="208457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p:cNvPicPr>
            <a:picLocks noChangeAspect="1"/>
          </p:cNvPicPr>
          <p:nvPr/>
        </p:nvPicPr>
        <p:blipFill>
          <a:blip r:embed="rId3"/>
          <a:stretch>
            <a:fillRect/>
          </a:stretch>
        </p:blipFill>
        <p:spPr>
          <a:xfrm>
            <a:off x="838200" y="1512920"/>
            <a:ext cx="3528527" cy="2499243"/>
          </a:xfrm>
          <a:prstGeom prst="rect">
            <a:avLst/>
          </a:prstGeom>
        </p:spPr>
      </p:pic>
      <p:pic>
        <p:nvPicPr>
          <p:cNvPr id="17" name="image7.png"/>
          <p:cNvPicPr/>
          <p:nvPr/>
        </p:nvPicPr>
        <p:blipFill>
          <a:blip r:embed="rId4"/>
          <a:srcRect/>
          <a:stretch>
            <a:fillRect/>
          </a:stretch>
        </p:blipFill>
        <p:spPr>
          <a:xfrm>
            <a:off x="5305633" y="4256792"/>
            <a:ext cx="2550743" cy="2064500"/>
          </a:xfrm>
          <a:prstGeom prst="rect">
            <a:avLst/>
          </a:prstGeom>
          <a:ln/>
        </p:spPr>
      </p:pic>
      <p:pic>
        <p:nvPicPr>
          <p:cNvPr id="18" name="image3.png"/>
          <p:cNvPicPr/>
          <p:nvPr/>
        </p:nvPicPr>
        <p:blipFill>
          <a:blip r:embed="rId5"/>
          <a:srcRect/>
          <a:stretch>
            <a:fillRect/>
          </a:stretch>
        </p:blipFill>
        <p:spPr>
          <a:xfrm>
            <a:off x="8898196" y="4236713"/>
            <a:ext cx="2634441" cy="2084579"/>
          </a:xfrm>
          <a:prstGeom prst="rect">
            <a:avLst/>
          </a:prstGeom>
          <a:ln/>
        </p:spPr>
      </p:pic>
      <p:pic>
        <p:nvPicPr>
          <p:cNvPr id="16" name="Picture 15"/>
          <p:cNvPicPr>
            <a:picLocks noChangeAspect="1"/>
          </p:cNvPicPr>
          <p:nvPr/>
        </p:nvPicPr>
        <p:blipFill>
          <a:blip r:embed="rId6"/>
          <a:stretch>
            <a:fillRect/>
          </a:stretch>
        </p:blipFill>
        <p:spPr>
          <a:xfrm>
            <a:off x="4755405" y="1512920"/>
            <a:ext cx="3651477" cy="2601880"/>
          </a:xfrm>
          <a:prstGeom prst="rect">
            <a:avLst/>
          </a:prstGeom>
        </p:spPr>
      </p:pic>
      <p:pic>
        <p:nvPicPr>
          <p:cNvPr id="20" name="Picture 19"/>
          <p:cNvPicPr>
            <a:picLocks noChangeAspect="1"/>
          </p:cNvPicPr>
          <p:nvPr/>
        </p:nvPicPr>
        <p:blipFill>
          <a:blip r:embed="rId7"/>
          <a:stretch>
            <a:fillRect/>
          </a:stretch>
        </p:blipFill>
        <p:spPr>
          <a:xfrm>
            <a:off x="8643208" y="1512920"/>
            <a:ext cx="3144416" cy="2358021"/>
          </a:xfrm>
          <a:prstGeom prst="rect">
            <a:avLst/>
          </a:prstGeom>
        </p:spPr>
      </p:pic>
    </p:spTree>
    <p:extLst>
      <p:ext uri="{BB962C8B-B14F-4D97-AF65-F5344CB8AC3E}">
        <p14:creationId xmlns:p14="http://schemas.microsoft.com/office/powerpoint/2010/main" val="313442345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294967295"/>
          </p:nvPr>
        </p:nvSpPr>
        <p:spPr>
          <a:xfrm>
            <a:off x="9914728" y="6316322"/>
            <a:ext cx="536421" cy="365125"/>
          </a:xfrm>
        </p:spPr>
        <p:txBody>
          <a:bodyPr/>
          <a:lstStyle/>
          <a:p>
            <a:fld id="{1BA865F8-D0B2-3245-A9F6-5F06F5A3A0C6}" type="slidenum">
              <a:rPr lang="en-US" smtClean="0"/>
              <a:pPr/>
              <a:t>12</a:t>
            </a:fld>
            <a:endParaRPr lang="en-US" dirty="0"/>
          </a:p>
        </p:txBody>
      </p:sp>
      <p:sp>
        <p:nvSpPr>
          <p:cNvPr id="3" name="Text Placeholder 2"/>
          <p:cNvSpPr>
            <a:spLocks noGrp="1"/>
          </p:cNvSpPr>
          <p:nvPr>
            <p:ph type="body" sz="quarter" idx="13"/>
          </p:nvPr>
        </p:nvSpPr>
        <p:spPr/>
        <p:txBody>
          <a:bodyPr>
            <a:normAutofit fontScale="92500" lnSpcReduction="20000"/>
          </a:bodyPr>
          <a:lstStyle/>
          <a:p>
            <a:r>
              <a:rPr lang="de-CH" dirty="0" smtClean="0"/>
              <a:t>Docker vs. Virtual Machine</a:t>
            </a:r>
            <a:endParaRPr lang="en-US" dirty="0"/>
          </a:p>
        </p:txBody>
      </p:sp>
      <p:pic>
        <p:nvPicPr>
          <p:cNvPr id="6" name="Picture 5"/>
          <p:cNvPicPr>
            <a:picLocks noChangeAspect="1"/>
          </p:cNvPicPr>
          <p:nvPr/>
        </p:nvPicPr>
        <p:blipFill>
          <a:blip r:embed="rId3"/>
          <a:stretch>
            <a:fillRect/>
          </a:stretch>
        </p:blipFill>
        <p:spPr>
          <a:xfrm>
            <a:off x="6433669" y="1716527"/>
            <a:ext cx="3305799" cy="3687428"/>
          </a:xfrm>
          <a:prstGeom prst="rect">
            <a:avLst/>
          </a:prstGeom>
        </p:spPr>
      </p:pic>
      <p:pic>
        <p:nvPicPr>
          <p:cNvPr id="8" name="Picture 7"/>
          <p:cNvPicPr>
            <a:picLocks noChangeAspect="1"/>
          </p:cNvPicPr>
          <p:nvPr/>
        </p:nvPicPr>
        <p:blipFill>
          <a:blip r:embed="rId4"/>
          <a:stretch>
            <a:fillRect/>
          </a:stretch>
        </p:blipFill>
        <p:spPr>
          <a:xfrm>
            <a:off x="2535551" y="2732553"/>
            <a:ext cx="3325624" cy="2671403"/>
          </a:xfrm>
          <a:prstGeom prst="rect">
            <a:avLst/>
          </a:prstGeom>
        </p:spPr>
      </p:pic>
      <p:sp>
        <p:nvSpPr>
          <p:cNvPr id="9" name="TextBox 8"/>
          <p:cNvSpPr txBox="1"/>
          <p:nvPr/>
        </p:nvSpPr>
        <p:spPr>
          <a:xfrm>
            <a:off x="5678846" y="5755149"/>
            <a:ext cx="4701031" cy="369332"/>
          </a:xfrm>
          <a:prstGeom prst="rect">
            <a:avLst/>
          </a:prstGeom>
          <a:noFill/>
        </p:spPr>
        <p:txBody>
          <a:bodyPr wrap="none" rtlCol="0">
            <a:spAutoFit/>
          </a:bodyPr>
          <a:lstStyle/>
          <a:p>
            <a:r>
              <a:rPr lang="de-CH" dirty="0"/>
              <a:t>Source: https://www.docker.com/whatisdocker/</a:t>
            </a:r>
            <a:endParaRPr lang="en-US" dirty="0"/>
          </a:p>
        </p:txBody>
      </p:sp>
    </p:spTree>
    <p:extLst>
      <p:ext uri="{BB962C8B-B14F-4D97-AF65-F5344CB8AC3E}">
        <p14:creationId xmlns:p14="http://schemas.microsoft.com/office/powerpoint/2010/main" val="258391753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1005841" y="352083"/>
            <a:ext cx="9866376" cy="909789"/>
          </a:xfrm>
        </p:spPr>
        <p:txBody>
          <a:bodyPr/>
          <a:lstStyle/>
          <a:p>
            <a:r>
              <a:rPr lang="en-US" dirty="0" smtClean="0"/>
              <a:t>Docker Installation steps on windows</a:t>
            </a:r>
            <a:endParaRPr lang="en-US" dirty="0"/>
          </a:p>
        </p:txBody>
      </p:sp>
      <p:sp>
        <p:nvSpPr>
          <p:cNvPr id="5" name="Text Placeholder 3"/>
          <p:cNvSpPr>
            <a:spLocks noGrp="1"/>
          </p:cNvSpPr>
          <p:nvPr>
            <p:ph type="body" sz="quarter" idx="14"/>
          </p:nvPr>
        </p:nvSpPr>
        <p:spPr>
          <a:xfrm>
            <a:off x="6501766" y="4739062"/>
            <a:ext cx="4521327" cy="1102613"/>
          </a:xfrm>
        </p:spPr>
        <p:txBody>
          <a:bodyPr/>
          <a:lstStyle/>
          <a:p>
            <a:pPr algn="just"/>
            <a:r>
              <a:rPr lang="en-US" sz="2000" dirty="0" smtClean="0"/>
              <a:t>To check the </a:t>
            </a:r>
            <a:r>
              <a:rPr lang="en-US" sz="2000" dirty="0" err="1" smtClean="0"/>
              <a:t>docker</a:t>
            </a:r>
            <a:r>
              <a:rPr lang="en-US" sz="2000" dirty="0" smtClean="0"/>
              <a:t> installation</a:t>
            </a:r>
          </a:p>
          <a:p>
            <a:pPr lvl="1" algn="just"/>
            <a:r>
              <a:rPr lang="en-US" sz="1800" dirty="0" err="1" smtClean="0"/>
              <a:t>docker</a:t>
            </a:r>
            <a:r>
              <a:rPr lang="en-US" sz="1800" dirty="0" smtClean="0"/>
              <a:t> --version</a:t>
            </a:r>
          </a:p>
          <a:p>
            <a:pPr lvl="1" algn="just"/>
            <a:r>
              <a:rPr lang="en-US" sz="1800" dirty="0" err="1" smtClean="0"/>
              <a:t>docker</a:t>
            </a:r>
            <a:r>
              <a:rPr lang="en-US" sz="1800" dirty="0" smtClean="0"/>
              <a:t> run hello-world </a:t>
            </a:r>
            <a:endParaRPr lang="en-US" sz="1800" dirty="0"/>
          </a:p>
        </p:txBody>
      </p:sp>
      <p:pic>
        <p:nvPicPr>
          <p:cNvPr id="3" name="Picture 2"/>
          <p:cNvPicPr>
            <a:picLocks noChangeAspect="1"/>
          </p:cNvPicPr>
          <p:nvPr/>
        </p:nvPicPr>
        <p:blipFill>
          <a:blip r:embed="rId2"/>
          <a:stretch>
            <a:fillRect/>
          </a:stretch>
        </p:blipFill>
        <p:spPr>
          <a:xfrm>
            <a:off x="1074801" y="1421130"/>
            <a:ext cx="4320159" cy="3068574"/>
          </a:xfrm>
          <a:prstGeom prst="rect">
            <a:avLst/>
          </a:prstGeom>
        </p:spPr>
      </p:pic>
      <p:sp>
        <p:nvSpPr>
          <p:cNvPr id="9" name="Rectangle 8"/>
          <p:cNvSpPr/>
          <p:nvPr/>
        </p:nvSpPr>
        <p:spPr>
          <a:xfrm>
            <a:off x="5724144" y="1155923"/>
            <a:ext cx="6310885" cy="3139321"/>
          </a:xfrm>
          <a:prstGeom prst="rect">
            <a:avLst/>
          </a:prstGeom>
        </p:spPr>
        <p:txBody>
          <a:bodyPr wrap="square">
            <a:spAutoFit/>
          </a:bodyPr>
          <a:lstStyle/>
          <a:p>
            <a:pPr marL="342900" lvl="0" indent="-342900" algn="just">
              <a:spcAft>
                <a:spcPts val="0"/>
              </a:spcAft>
              <a:buFont typeface="+mj-lt"/>
              <a:buAutoNum type="arabicPeriod"/>
            </a:pPr>
            <a:r>
              <a:rPr lang="en-IN" dirty="0">
                <a:solidFill>
                  <a:srgbClr val="000000"/>
                </a:solidFill>
                <a:latin typeface="Droid Serif"/>
                <a:ea typeface="Droid Serif"/>
                <a:cs typeface="Droid Serif"/>
              </a:rPr>
              <a:t>Double-click Docker Desktop Installer.exe to run the installer</a:t>
            </a:r>
            <a:r>
              <a:rPr lang="en-IN" dirty="0" smtClean="0">
                <a:solidFill>
                  <a:srgbClr val="000000"/>
                </a:solidFill>
                <a:latin typeface="Droid Serif"/>
                <a:ea typeface="Droid Serif"/>
                <a:cs typeface="Droid Serif"/>
              </a:rPr>
              <a:t>.</a:t>
            </a:r>
            <a:endParaRPr lang="en-IN" sz="1600" dirty="0">
              <a:solidFill>
                <a:srgbClr val="000000"/>
              </a:solidFill>
              <a:latin typeface="Droid Serif"/>
              <a:ea typeface="Droid Serif"/>
              <a:cs typeface="Droid Serif"/>
            </a:endParaRPr>
          </a:p>
          <a:p>
            <a:pPr marL="342900" lvl="0" indent="-342900" algn="just">
              <a:spcAft>
                <a:spcPts val="0"/>
              </a:spcAft>
              <a:buFont typeface="+mj-lt"/>
              <a:buAutoNum type="arabicPeriod"/>
            </a:pPr>
            <a:r>
              <a:rPr lang="en-IN" dirty="0" smtClean="0">
                <a:solidFill>
                  <a:srgbClr val="000000"/>
                </a:solidFill>
                <a:latin typeface="Droid Serif"/>
                <a:ea typeface="Droid Serif"/>
                <a:cs typeface="Droid Serif"/>
              </a:rPr>
              <a:t>When </a:t>
            </a:r>
            <a:r>
              <a:rPr lang="en-IN" dirty="0">
                <a:solidFill>
                  <a:srgbClr val="000000"/>
                </a:solidFill>
                <a:latin typeface="Droid Serif"/>
                <a:ea typeface="Droid Serif"/>
                <a:cs typeface="Droid Serif"/>
              </a:rPr>
              <a:t>prompted, ensure the Use WSL 2 instead of Hyper-V option on the Configuration page is selected or not depending on your choice of </a:t>
            </a:r>
            <a:r>
              <a:rPr lang="en-IN" dirty="0" smtClean="0">
                <a:solidFill>
                  <a:srgbClr val="000000"/>
                </a:solidFill>
                <a:latin typeface="Droid Serif"/>
                <a:ea typeface="Droid Serif"/>
                <a:cs typeface="Droid Serif"/>
              </a:rPr>
              <a:t>backend.</a:t>
            </a:r>
            <a:r>
              <a:rPr lang="en-IN" sz="1600" dirty="0" smtClean="0">
                <a:solidFill>
                  <a:srgbClr val="000000"/>
                </a:solidFill>
                <a:latin typeface="Droid Serif"/>
                <a:ea typeface="Droid Serif"/>
                <a:cs typeface="Droid Serif"/>
              </a:rPr>
              <a:t> </a:t>
            </a:r>
            <a:r>
              <a:rPr lang="en-IN" dirty="0" smtClean="0">
                <a:solidFill>
                  <a:srgbClr val="000000"/>
                </a:solidFill>
                <a:latin typeface="Droid Serif"/>
                <a:ea typeface="Droid Serif"/>
                <a:cs typeface="Droid Serif"/>
              </a:rPr>
              <a:t>If </a:t>
            </a:r>
            <a:r>
              <a:rPr lang="en-IN" dirty="0">
                <a:solidFill>
                  <a:srgbClr val="000000"/>
                </a:solidFill>
                <a:latin typeface="Droid Serif"/>
                <a:ea typeface="Droid Serif"/>
                <a:cs typeface="Droid Serif"/>
              </a:rPr>
              <a:t>your system only supports one of the two options, you will not be able to select which backend to use</a:t>
            </a:r>
            <a:r>
              <a:rPr lang="en-IN" dirty="0" smtClean="0">
                <a:solidFill>
                  <a:srgbClr val="000000"/>
                </a:solidFill>
                <a:latin typeface="Droid Serif"/>
                <a:ea typeface="Droid Serif"/>
                <a:cs typeface="Droid Serif"/>
              </a:rPr>
              <a:t>.</a:t>
            </a:r>
            <a:r>
              <a:rPr lang="en-IN" dirty="0">
                <a:solidFill>
                  <a:srgbClr val="000000"/>
                </a:solidFill>
                <a:latin typeface="Droid Serif"/>
                <a:ea typeface="Droid Serif"/>
                <a:cs typeface="Droid Serif"/>
              </a:rPr>
              <a:t> </a:t>
            </a:r>
            <a:endParaRPr lang="en-IN" sz="1600" dirty="0">
              <a:solidFill>
                <a:srgbClr val="666666"/>
              </a:solidFill>
              <a:latin typeface="Droid Serif"/>
              <a:ea typeface="Droid Serif"/>
              <a:cs typeface="Droid Serif"/>
            </a:endParaRPr>
          </a:p>
          <a:p>
            <a:pPr marL="342900" lvl="0" indent="-342900" algn="just">
              <a:spcAft>
                <a:spcPts val="0"/>
              </a:spcAft>
              <a:buFont typeface="+mj-lt"/>
              <a:buAutoNum type="arabicPeriod"/>
            </a:pPr>
            <a:r>
              <a:rPr lang="en-IN" dirty="0">
                <a:solidFill>
                  <a:srgbClr val="000000"/>
                </a:solidFill>
                <a:latin typeface="Droid Serif"/>
                <a:ea typeface="Droid Serif"/>
                <a:cs typeface="Droid Serif"/>
              </a:rPr>
              <a:t>Follow the instructions on the installation wizard to authorize the installer and proceed with the install</a:t>
            </a:r>
            <a:r>
              <a:rPr lang="en-IN" dirty="0" smtClean="0">
                <a:solidFill>
                  <a:srgbClr val="000000"/>
                </a:solidFill>
                <a:latin typeface="Droid Serif"/>
                <a:ea typeface="Droid Serif"/>
                <a:cs typeface="Droid Serif"/>
              </a:rPr>
              <a:t>.</a:t>
            </a:r>
            <a:endParaRPr lang="en-IN" sz="1600" dirty="0">
              <a:solidFill>
                <a:srgbClr val="666666"/>
              </a:solidFill>
              <a:latin typeface="Droid Serif"/>
              <a:ea typeface="Droid Serif"/>
              <a:cs typeface="Droid Serif"/>
            </a:endParaRPr>
          </a:p>
          <a:p>
            <a:pPr marL="342900" lvl="0" indent="-342900" algn="just">
              <a:spcAft>
                <a:spcPts val="0"/>
              </a:spcAft>
              <a:buFont typeface="+mj-lt"/>
              <a:buAutoNum type="arabicPeriod"/>
            </a:pPr>
            <a:r>
              <a:rPr lang="en-IN" dirty="0">
                <a:solidFill>
                  <a:srgbClr val="000000"/>
                </a:solidFill>
                <a:latin typeface="Droid Serif"/>
                <a:ea typeface="Droid Serif"/>
                <a:cs typeface="Droid Serif"/>
              </a:rPr>
              <a:t>When the installation is successful, click Close to complete the installation process</a:t>
            </a:r>
            <a:r>
              <a:rPr lang="en-IN" dirty="0" smtClean="0">
                <a:solidFill>
                  <a:srgbClr val="000000"/>
                </a:solidFill>
                <a:latin typeface="Droid Serif"/>
                <a:ea typeface="Droid Serif"/>
                <a:cs typeface="Droid Serif"/>
              </a:rPr>
              <a:t>.</a:t>
            </a:r>
            <a:r>
              <a:rPr lang="en-IN" dirty="0">
                <a:solidFill>
                  <a:srgbClr val="000000"/>
                </a:solidFill>
                <a:latin typeface="Droid Serif"/>
                <a:ea typeface="Droid Serif"/>
                <a:cs typeface="Droid Serif"/>
              </a:rPr>
              <a:t> </a:t>
            </a:r>
            <a:endParaRPr lang="en-IN" sz="1600" dirty="0">
              <a:solidFill>
                <a:srgbClr val="666666"/>
              </a:solidFill>
              <a:latin typeface="Droid Serif"/>
              <a:ea typeface="Droid Serif"/>
              <a:cs typeface="Droid Serif"/>
            </a:endParaRPr>
          </a:p>
        </p:txBody>
      </p:sp>
    </p:spTree>
    <p:extLst>
      <p:ext uri="{BB962C8B-B14F-4D97-AF65-F5344CB8AC3E}">
        <p14:creationId xmlns:p14="http://schemas.microsoft.com/office/powerpoint/2010/main" val="186196904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1348735" y="959110"/>
            <a:ext cx="4119377" cy="607027"/>
          </a:xfrm>
        </p:spPr>
        <p:txBody>
          <a:bodyPr/>
          <a:lstStyle/>
          <a:p>
            <a:r>
              <a:rPr lang="de-CH" sz="3200" dirty="0"/>
              <a:t>Terminology - Image</a:t>
            </a:r>
            <a:endParaRPr lang="en-US" sz="3200" dirty="0"/>
          </a:p>
        </p:txBody>
      </p:sp>
      <p:sp>
        <p:nvSpPr>
          <p:cNvPr id="4" name="Text Placeholder 1"/>
          <p:cNvSpPr txBox="1">
            <a:spLocks/>
          </p:cNvSpPr>
          <p:nvPr/>
        </p:nvSpPr>
        <p:spPr>
          <a:xfrm>
            <a:off x="6704071" y="959110"/>
            <a:ext cx="4698497" cy="607027"/>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4800" b="1" kern="1200" baseline="0">
                <a:solidFill>
                  <a:srgbClr val="3C3C3C"/>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de-CH" sz="3200" dirty="0"/>
              <a:t>Terminology - Container</a:t>
            </a:r>
            <a:endParaRPr lang="en-US" sz="3200" dirty="0"/>
          </a:p>
        </p:txBody>
      </p:sp>
      <p:sp>
        <p:nvSpPr>
          <p:cNvPr id="8" name="Text Placeholder 3"/>
          <p:cNvSpPr>
            <a:spLocks noGrp="1"/>
          </p:cNvSpPr>
          <p:nvPr>
            <p:ph type="body" sz="quarter" idx="14"/>
          </p:nvPr>
        </p:nvSpPr>
        <p:spPr>
          <a:xfrm>
            <a:off x="1011550" y="1709929"/>
            <a:ext cx="4996058" cy="4257734"/>
          </a:xfrm>
        </p:spPr>
        <p:txBody>
          <a:bodyPr>
            <a:normAutofit lnSpcReduction="10000"/>
          </a:bodyPr>
          <a:lstStyle/>
          <a:p>
            <a:r>
              <a:rPr lang="de-CH" dirty="0" smtClean="0"/>
              <a:t>Persisted snapshot that can be run</a:t>
            </a:r>
          </a:p>
          <a:p>
            <a:pPr lvl="1"/>
            <a:r>
              <a:rPr lang="de-CH" i="1" dirty="0" smtClean="0"/>
              <a:t>images: </a:t>
            </a:r>
            <a:r>
              <a:rPr lang="de-CH" dirty="0" smtClean="0"/>
              <a:t>List all local images</a:t>
            </a:r>
          </a:p>
          <a:p>
            <a:pPr lvl="1"/>
            <a:r>
              <a:rPr lang="de-CH" i="1" dirty="0" smtClean="0"/>
              <a:t>run</a:t>
            </a:r>
            <a:r>
              <a:rPr lang="de-CH" dirty="0" smtClean="0"/>
              <a:t>: Create a container from an image and execute a command in it</a:t>
            </a:r>
          </a:p>
          <a:p>
            <a:pPr lvl="1"/>
            <a:r>
              <a:rPr lang="de-CH" i="1" dirty="0" smtClean="0"/>
              <a:t>tag</a:t>
            </a:r>
            <a:r>
              <a:rPr lang="de-CH" dirty="0" smtClean="0"/>
              <a:t>: Tag an image</a:t>
            </a:r>
          </a:p>
          <a:p>
            <a:pPr lvl="1"/>
            <a:r>
              <a:rPr lang="de-CH" i="1" dirty="0" smtClean="0"/>
              <a:t>pull</a:t>
            </a:r>
            <a:r>
              <a:rPr lang="de-CH" dirty="0" smtClean="0"/>
              <a:t>: Download image from repository</a:t>
            </a:r>
          </a:p>
          <a:p>
            <a:pPr lvl="1"/>
            <a:r>
              <a:rPr lang="de-CH" i="1" dirty="0" smtClean="0"/>
              <a:t>rmi</a:t>
            </a:r>
            <a:r>
              <a:rPr lang="de-CH" dirty="0" smtClean="0"/>
              <a:t>: Delete a local image</a:t>
            </a:r>
          </a:p>
          <a:p>
            <a:pPr lvl="2"/>
            <a:r>
              <a:rPr lang="de-CH" dirty="0" smtClean="0"/>
              <a:t>This will also remove intermediate images if no longer used</a:t>
            </a:r>
          </a:p>
        </p:txBody>
      </p:sp>
      <p:sp>
        <p:nvSpPr>
          <p:cNvPr id="9" name="Text Placeholder 3"/>
          <p:cNvSpPr txBox="1">
            <a:spLocks/>
          </p:cNvSpPr>
          <p:nvPr/>
        </p:nvSpPr>
        <p:spPr>
          <a:xfrm>
            <a:off x="6483095" y="1810915"/>
            <a:ext cx="4818889" cy="4055761"/>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3C3C3C"/>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3C3C3C"/>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3C3C3C"/>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3C3C3C"/>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3C3C3C"/>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de-CH" dirty="0" smtClean="0"/>
              <a:t>Runnable instance of an image</a:t>
            </a:r>
          </a:p>
          <a:p>
            <a:pPr lvl="1"/>
            <a:r>
              <a:rPr lang="de-CH" i="1" dirty="0" smtClean="0"/>
              <a:t>ps:</a:t>
            </a:r>
            <a:r>
              <a:rPr lang="de-CH" dirty="0" smtClean="0"/>
              <a:t> List all running containers</a:t>
            </a:r>
          </a:p>
          <a:p>
            <a:pPr lvl="1"/>
            <a:r>
              <a:rPr lang="de-CH" i="1" dirty="0" smtClean="0"/>
              <a:t>ps –a</a:t>
            </a:r>
            <a:r>
              <a:rPr lang="de-CH" dirty="0" smtClean="0"/>
              <a:t>: List all containers (incl. stopped)</a:t>
            </a:r>
          </a:p>
          <a:p>
            <a:pPr lvl="1"/>
            <a:r>
              <a:rPr lang="de-CH" i="1" dirty="0" smtClean="0"/>
              <a:t>top</a:t>
            </a:r>
            <a:r>
              <a:rPr lang="de-CH" dirty="0" smtClean="0"/>
              <a:t>: Display processes of a container</a:t>
            </a:r>
          </a:p>
          <a:p>
            <a:pPr lvl="1"/>
            <a:r>
              <a:rPr lang="de-CH" i="1" dirty="0" smtClean="0"/>
              <a:t>start</a:t>
            </a:r>
            <a:r>
              <a:rPr lang="de-CH" dirty="0" smtClean="0"/>
              <a:t>: Start a stopped container</a:t>
            </a:r>
          </a:p>
          <a:p>
            <a:pPr lvl="1"/>
            <a:r>
              <a:rPr lang="de-CH" i="1" dirty="0" smtClean="0"/>
              <a:t>stop</a:t>
            </a:r>
            <a:r>
              <a:rPr lang="de-CH" dirty="0" smtClean="0"/>
              <a:t>: Stop a running container</a:t>
            </a:r>
          </a:p>
          <a:p>
            <a:pPr lvl="1"/>
            <a:r>
              <a:rPr lang="de-CH" i="1" dirty="0" smtClean="0"/>
              <a:t>pause</a:t>
            </a:r>
            <a:r>
              <a:rPr lang="de-CH" dirty="0" smtClean="0"/>
              <a:t>: Pause all processes within a container</a:t>
            </a:r>
          </a:p>
          <a:p>
            <a:pPr lvl="1"/>
            <a:r>
              <a:rPr lang="de-CH" i="1" dirty="0" smtClean="0"/>
              <a:t>rm</a:t>
            </a:r>
            <a:r>
              <a:rPr lang="de-CH" dirty="0" smtClean="0"/>
              <a:t>: Delete a container</a:t>
            </a:r>
          </a:p>
          <a:p>
            <a:pPr lvl="1"/>
            <a:r>
              <a:rPr lang="de-CH" i="1" dirty="0" smtClean="0"/>
              <a:t>commit</a:t>
            </a:r>
            <a:r>
              <a:rPr lang="de-CH" dirty="0" smtClean="0"/>
              <a:t>: Create an image from a container</a:t>
            </a:r>
          </a:p>
          <a:p>
            <a:pPr lvl="1"/>
            <a:endParaRPr lang="en-US" dirty="0" smtClean="0"/>
          </a:p>
          <a:p>
            <a:endParaRPr lang="en-US" dirty="0"/>
          </a:p>
        </p:txBody>
      </p:sp>
    </p:spTree>
    <p:extLst>
      <p:ext uri="{BB962C8B-B14F-4D97-AF65-F5344CB8AC3E}">
        <p14:creationId xmlns:p14="http://schemas.microsoft.com/office/powerpoint/2010/main" val="41557914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ounded Rectangle 31"/>
          <p:cNvSpPr/>
          <p:nvPr/>
        </p:nvSpPr>
        <p:spPr>
          <a:xfrm>
            <a:off x="7169498" y="5095650"/>
            <a:ext cx="1718268" cy="713433"/>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de-CH" dirty="0"/>
              <a:t>Container</a:t>
            </a:r>
          </a:p>
          <a:p>
            <a:pPr algn="ctr"/>
            <a:r>
              <a:rPr lang="de-CH" dirty="0"/>
              <a:t>cid4</a:t>
            </a:r>
            <a:endParaRPr lang="en-US" dirty="0"/>
          </a:p>
        </p:txBody>
      </p:sp>
      <p:sp>
        <p:nvSpPr>
          <p:cNvPr id="31" name="Rounded Rectangle 30"/>
          <p:cNvSpPr/>
          <p:nvPr/>
        </p:nvSpPr>
        <p:spPr>
          <a:xfrm>
            <a:off x="7017098" y="4732232"/>
            <a:ext cx="1718268" cy="713433"/>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de-CH" dirty="0"/>
              <a:t>Container</a:t>
            </a:r>
          </a:p>
          <a:p>
            <a:pPr algn="ctr"/>
            <a:r>
              <a:rPr lang="de-CH" dirty="0"/>
              <a:t>cid3</a:t>
            </a:r>
            <a:endParaRPr lang="en-US" dirty="0"/>
          </a:p>
        </p:txBody>
      </p:sp>
      <p:sp>
        <p:nvSpPr>
          <p:cNvPr id="2" name="Slide Number Placeholder 1"/>
          <p:cNvSpPr>
            <a:spLocks noGrp="1"/>
          </p:cNvSpPr>
          <p:nvPr>
            <p:ph type="sldNum" sz="quarter" idx="4294967295"/>
          </p:nvPr>
        </p:nvSpPr>
        <p:spPr>
          <a:xfrm>
            <a:off x="9914728" y="6316322"/>
            <a:ext cx="536421" cy="365125"/>
          </a:xfrm>
        </p:spPr>
        <p:txBody>
          <a:bodyPr/>
          <a:lstStyle/>
          <a:p>
            <a:fld id="{1BA865F8-D0B2-3245-A9F6-5F06F5A3A0C6}" type="slidenum">
              <a:rPr lang="en-US" smtClean="0"/>
              <a:pPr/>
              <a:t>15</a:t>
            </a:fld>
            <a:endParaRPr lang="en-US" dirty="0"/>
          </a:p>
        </p:txBody>
      </p:sp>
      <p:sp>
        <p:nvSpPr>
          <p:cNvPr id="3" name="Text Placeholder 2"/>
          <p:cNvSpPr>
            <a:spLocks noGrp="1"/>
          </p:cNvSpPr>
          <p:nvPr>
            <p:ph type="body" sz="quarter" idx="13"/>
          </p:nvPr>
        </p:nvSpPr>
        <p:spPr/>
        <p:txBody>
          <a:bodyPr/>
          <a:lstStyle/>
          <a:p>
            <a:r>
              <a:rPr lang="de-CH" dirty="0" smtClean="0"/>
              <a:t>Image vs. Container</a:t>
            </a:r>
            <a:endParaRPr lang="en-US" dirty="0"/>
          </a:p>
        </p:txBody>
      </p:sp>
      <p:sp>
        <p:nvSpPr>
          <p:cNvPr id="5" name="Rectangle 4"/>
          <p:cNvSpPr/>
          <p:nvPr/>
        </p:nvSpPr>
        <p:spPr>
          <a:xfrm>
            <a:off x="2619270" y="1909188"/>
            <a:ext cx="1718268" cy="71343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de-CH" dirty="0"/>
              <a:t>Base Image</a:t>
            </a:r>
          </a:p>
          <a:p>
            <a:pPr algn="ctr"/>
            <a:r>
              <a:rPr lang="de-CH" i="1" dirty="0"/>
              <a:t>ubuntu:latest</a:t>
            </a:r>
          </a:p>
        </p:txBody>
      </p:sp>
      <p:sp>
        <p:nvSpPr>
          <p:cNvPr id="6" name="Rounded Rectangle 5"/>
          <p:cNvSpPr/>
          <p:nvPr/>
        </p:nvSpPr>
        <p:spPr>
          <a:xfrm>
            <a:off x="6809433" y="1909187"/>
            <a:ext cx="1718268" cy="713433"/>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de-CH" dirty="0"/>
              <a:t>Container</a:t>
            </a:r>
          </a:p>
          <a:p>
            <a:pPr algn="ctr"/>
            <a:r>
              <a:rPr lang="de-CH" dirty="0"/>
              <a:t>cid1</a:t>
            </a:r>
            <a:endParaRPr lang="en-US" dirty="0"/>
          </a:p>
        </p:txBody>
      </p:sp>
      <p:cxnSp>
        <p:nvCxnSpPr>
          <p:cNvPr id="8" name="Straight Arrow Connector 7"/>
          <p:cNvCxnSpPr>
            <a:stCxn id="5" idx="3"/>
            <a:endCxn id="6" idx="1"/>
          </p:cNvCxnSpPr>
          <p:nvPr/>
        </p:nvCxnSpPr>
        <p:spPr>
          <a:xfrm flipV="1">
            <a:off x="4337539" y="2265904"/>
            <a:ext cx="2471895" cy="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5277661" y="1918565"/>
            <a:ext cx="518091" cy="369332"/>
          </a:xfrm>
          <a:prstGeom prst="rect">
            <a:avLst/>
          </a:prstGeom>
          <a:noFill/>
        </p:spPr>
        <p:txBody>
          <a:bodyPr wrap="none" rtlCol="0">
            <a:spAutoFit/>
          </a:bodyPr>
          <a:lstStyle/>
          <a:p>
            <a:r>
              <a:rPr lang="de-CH" dirty="0"/>
              <a:t>run</a:t>
            </a:r>
            <a:endParaRPr lang="en-US" dirty="0"/>
          </a:p>
        </p:txBody>
      </p:sp>
      <p:sp>
        <p:nvSpPr>
          <p:cNvPr id="10" name="Rounded Rectangle 9"/>
          <p:cNvSpPr/>
          <p:nvPr/>
        </p:nvSpPr>
        <p:spPr>
          <a:xfrm>
            <a:off x="6809433" y="3322386"/>
            <a:ext cx="1718268" cy="713433"/>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de-CH" dirty="0"/>
              <a:t>Container</a:t>
            </a:r>
          </a:p>
          <a:p>
            <a:pPr algn="ctr"/>
            <a:r>
              <a:rPr lang="de-CH" dirty="0"/>
              <a:t>cid1</a:t>
            </a:r>
            <a:endParaRPr lang="en-US" dirty="0"/>
          </a:p>
        </p:txBody>
      </p:sp>
      <p:cxnSp>
        <p:nvCxnSpPr>
          <p:cNvPr id="11" name="Straight Arrow Connector 10"/>
          <p:cNvCxnSpPr>
            <a:stCxn id="6" idx="2"/>
            <a:endCxn id="10" idx="0"/>
          </p:cNvCxnSpPr>
          <p:nvPr/>
        </p:nvCxnSpPr>
        <p:spPr>
          <a:xfrm>
            <a:off x="7668567" y="2622619"/>
            <a:ext cx="0" cy="69976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7639623" y="2781003"/>
            <a:ext cx="1834220" cy="369332"/>
          </a:xfrm>
          <a:prstGeom prst="rect">
            <a:avLst/>
          </a:prstGeom>
          <a:noFill/>
        </p:spPr>
        <p:txBody>
          <a:bodyPr wrap="none" rtlCol="0">
            <a:spAutoFit/>
          </a:bodyPr>
          <a:lstStyle/>
          <a:p>
            <a:r>
              <a:rPr lang="de-CH" dirty="0"/>
              <a:t>cmd </a:t>
            </a:r>
            <a:r>
              <a:rPr lang="de-CH" dirty="0">
                <a:sym typeface="Wingdings" panose="05000000000000000000" pitchFamily="2" charset="2"/>
              </a:rPr>
              <a:t> </a:t>
            </a:r>
            <a:r>
              <a:rPr lang="de-CH" dirty="0"/>
              <a:t>new state</a:t>
            </a:r>
            <a:endParaRPr lang="en-US" dirty="0"/>
          </a:p>
        </p:txBody>
      </p:sp>
      <p:cxnSp>
        <p:nvCxnSpPr>
          <p:cNvPr id="15" name="Straight Arrow Connector 14"/>
          <p:cNvCxnSpPr>
            <a:stCxn id="10" idx="1"/>
            <a:endCxn id="18" idx="3"/>
          </p:cNvCxnSpPr>
          <p:nvPr/>
        </p:nvCxnSpPr>
        <p:spPr>
          <a:xfrm flipH="1" flipV="1">
            <a:off x="4353813" y="3676646"/>
            <a:ext cx="2455621" cy="245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8" name="Rectangle 17"/>
          <p:cNvSpPr/>
          <p:nvPr/>
        </p:nvSpPr>
        <p:spPr>
          <a:xfrm>
            <a:off x="2635544" y="3319929"/>
            <a:ext cx="1718268" cy="71343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de-CH" dirty="0"/>
              <a:t>New Image</a:t>
            </a:r>
          </a:p>
          <a:p>
            <a:pPr algn="ctr"/>
            <a:r>
              <a:rPr lang="de-CH" dirty="0"/>
              <a:t>iid1</a:t>
            </a:r>
          </a:p>
        </p:txBody>
      </p:sp>
      <p:sp>
        <p:nvSpPr>
          <p:cNvPr id="20" name="TextBox 19"/>
          <p:cNvSpPr txBox="1"/>
          <p:nvPr/>
        </p:nvSpPr>
        <p:spPr>
          <a:xfrm>
            <a:off x="5133667" y="3322385"/>
            <a:ext cx="928459" cy="369332"/>
          </a:xfrm>
          <a:prstGeom prst="rect">
            <a:avLst/>
          </a:prstGeom>
          <a:noFill/>
        </p:spPr>
        <p:txBody>
          <a:bodyPr wrap="none" rtlCol="0">
            <a:spAutoFit/>
          </a:bodyPr>
          <a:lstStyle/>
          <a:p>
            <a:r>
              <a:rPr lang="de-CH" dirty="0"/>
              <a:t>commit</a:t>
            </a:r>
            <a:endParaRPr lang="en-US" dirty="0"/>
          </a:p>
        </p:txBody>
      </p:sp>
      <p:cxnSp>
        <p:nvCxnSpPr>
          <p:cNvPr id="21" name="Straight Arrow Connector 20"/>
          <p:cNvCxnSpPr>
            <a:stCxn id="18" idx="0"/>
            <a:endCxn id="5" idx="2"/>
          </p:cNvCxnSpPr>
          <p:nvPr/>
        </p:nvCxnSpPr>
        <p:spPr>
          <a:xfrm flipH="1" flipV="1">
            <a:off x="3478404" y="2622620"/>
            <a:ext cx="16274" cy="69730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4" name="TextBox 23"/>
          <p:cNvSpPr txBox="1"/>
          <p:nvPr/>
        </p:nvSpPr>
        <p:spPr>
          <a:xfrm>
            <a:off x="3455226" y="2801546"/>
            <a:ext cx="1245534" cy="369332"/>
          </a:xfrm>
          <a:prstGeom prst="rect">
            <a:avLst/>
          </a:prstGeom>
          <a:noFill/>
        </p:spPr>
        <p:txBody>
          <a:bodyPr wrap="none" rtlCol="0">
            <a:spAutoFit/>
          </a:bodyPr>
          <a:lstStyle/>
          <a:p>
            <a:r>
              <a:rPr lang="de-CH" dirty="0"/>
              <a:t>base image</a:t>
            </a:r>
            <a:endParaRPr lang="en-US" dirty="0"/>
          </a:p>
        </p:txBody>
      </p:sp>
      <p:sp>
        <p:nvSpPr>
          <p:cNvPr id="25" name="Rounded Rectangle 24"/>
          <p:cNvSpPr/>
          <p:nvPr/>
        </p:nvSpPr>
        <p:spPr>
          <a:xfrm>
            <a:off x="6864698" y="4378868"/>
            <a:ext cx="1718268" cy="713433"/>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de-CH" dirty="0"/>
              <a:t>Container</a:t>
            </a:r>
          </a:p>
          <a:p>
            <a:pPr algn="ctr"/>
            <a:r>
              <a:rPr lang="de-CH" dirty="0"/>
              <a:t>cid2</a:t>
            </a:r>
            <a:endParaRPr lang="en-US" dirty="0"/>
          </a:p>
        </p:txBody>
      </p:sp>
      <p:cxnSp>
        <p:nvCxnSpPr>
          <p:cNvPr id="26" name="Straight Arrow Connector 25"/>
          <p:cNvCxnSpPr>
            <a:stCxn id="18" idx="2"/>
            <a:endCxn id="25" idx="1"/>
          </p:cNvCxnSpPr>
          <p:nvPr/>
        </p:nvCxnSpPr>
        <p:spPr>
          <a:xfrm>
            <a:off x="3494678" y="4033362"/>
            <a:ext cx="3370020" cy="70222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5338850" y="4045976"/>
            <a:ext cx="518091" cy="369332"/>
          </a:xfrm>
          <a:prstGeom prst="rect">
            <a:avLst/>
          </a:prstGeom>
          <a:noFill/>
        </p:spPr>
        <p:txBody>
          <a:bodyPr wrap="none" rtlCol="0">
            <a:spAutoFit/>
          </a:bodyPr>
          <a:lstStyle/>
          <a:p>
            <a:r>
              <a:rPr lang="de-CH" dirty="0"/>
              <a:t>run</a:t>
            </a:r>
            <a:endParaRPr lang="en-US" dirty="0"/>
          </a:p>
        </p:txBody>
      </p:sp>
    </p:spTree>
    <p:extLst>
      <p:ext uri="{BB962C8B-B14F-4D97-AF65-F5344CB8AC3E}">
        <p14:creationId xmlns:p14="http://schemas.microsoft.com/office/powerpoint/2010/main" val="198972212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4"/>
          </p:nvPr>
        </p:nvSpPr>
        <p:spPr>
          <a:xfrm>
            <a:off x="1581912" y="932688"/>
            <a:ext cx="8439912" cy="4764024"/>
          </a:xfrm>
        </p:spPr>
        <p:txBody>
          <a:bodyPr/>
          <a:lstStyle/>
          <a:p>
            <a:pPr>
              <a:lnSpc>
                <a:spcPct val="100000"/>
              </a:lnSpc>
              <a:spcBef>
                <a:spcPts val="0"/>
              </a:spcBef>
            </a:pPr>
            <a:r>
              <a:rPr lang="en-IN" sz="2000" dirty="0" err="1" smtClean="0"/>
              <a:t>docker</a:t>
            </a:r>
            <a:r>
              <a:rPr lang="en-IN" sz="2000" dirty="0" smtClean="0"/>
              <a:t> pull </a:t>
            </a:r>
            <a:r>
              <a:rPr lang="en-IN" sz="2000" dirty="0" err="1" smtClean="0"/>
              <a:t>ubuntu</a:t>
            </a:r>
            <a:endParaRPr lang="en-IN" sz="2000" dirty="0" smtClean="0"/>
          </a:p>
          <a:p>
            <a:pPr>
              <a:lnSpc>
                <a:spcPct val="100000"/>
              </a:lnSpc>
              <a:spcBef>
                <a:spcPts val="0"/>
              </a:spcBef>
            </a:pPr>
            <a:r>
              <a:rPr lang="en-IN" sz="2000" dirty="0" err="1" smtClean="0"/>
              <a:t>docker</a:t>
            </a:r>
            <a:r>
              <a:rPr lang="en-IN" sz="2000" dirty="0" smtClean="0"/>
              <a:t> pull ubuntu:20.04</a:t>
            </a:r>
          </a:p>
          <a:p>
            <a:pPr>
              <a:lnSpc>
                <a:spcPct val="100000"/>
              </a:lnSpc>
              <a:spcBef>
                <a:spcPts val="0"/>
              </a:spcBef>
            </a:pPr>
            <a:r>
              <a:rPr lang="en-US" sz="2000" dirty="0" err="1"/>
              <a:t>d</a:t>
            </a:r>
            <a:r>
              <a:rPr lang="en-US" sz="2000" dirty="0" err="1" smtClean="0"/>
              <a:t>ocker</a:t>
            </a:r>
            <a:r>
              <a:rPr lang="en-US" sz="2000" dirty="0" smtClean="0"/>
              <a:t> images</a:t>
            </a:r>
          </a:p>
          <a:p>
            <a:pPr marL="742950" lvl="2" indent="-285750">
              <a:lnSpc>
                <a:spcPct val="100000"/>
              </a:lnSpc>
              <a:spcBef>
                <a:spcPts val="0"/>
              </a:spcBef>
              <a:buFont typeface="Wingdings" panose="05000000000000000000" pitchFamily="2" charset="2"/>
              <a:buChar char="ü"/>
            </a:pPr>
            <a:r>
              <a:rPr lang="en-US" sz="1600" dirty="0"/>
              <a:t>This generates a list of images known to Docker on your </a:t>
            </a:r>
            <a:r>
              <a:rPr lang="en-US" sz="1600" dirty="0" smtClean="0"/>
              <a:t>machine</a:t>
            </a:r>
            <a:endParaRPr lang="en-IN" sz="2000" dirty="0" smtClean="0"/>
          </a:p>
          <a:p>
            <a:pPr>
              <a:lnSpc>
                <a:spcPct val="100000"/>
              </a:lnSpc>
              <a:spcBef>
                <a:spcPts val="0"/>
              </a:spcBef>
            </a:pPr>
            <a:r>
              <a:rPr lang="de-DE" sz="2000" dirty="0" smtClean="0"/>
              <a:t>docker run -ti --rm ubuntu /bin/bash</a:t>
            </a:r>
          </a:p>
          <a:p>
            <a:pPr>
              <a:lnSpc>
                <a:spcPct val="100000"/>
              </a:lnSpc>
              <a:spcBef>
                <a:spcPts val="0"/>
              </a:spcBef>
            </a:pPr>
            <a:r>
              <a:rPr lang="de-DE" sz="2000" dirty="0"/>
              <a:t>docker run -ti </a:t>
            </a:r>
            <a:r>
              <a:rPr lang="de-DE" sz="2000" dirty="0" smtClean="0"/>
              <a:t> ubuntu </a:t>
            </a:r>
            <a:r>
              <a:rPr lang="de-DE" sz="2000" dirty="0"/>
              <a:t>/</a:t>
            </a:r>
            <a:r>
              <a:rPr lang="de-DE" sz="2000" dirty="0" smtClean="0"/>
              <a:t>bin/bash</a:t>
            </a:r>
          </a:p>
          <a:p>
            <a:pPr lvl="1" algn="just">
              <a:lnSpc>
                <a:spcPct val="100000"/>
              </a:lnSpc>
              <a:spcBef>
                <a:spcPts val="0"/>
              </a:spcBef>
              <a:buFont typeface="Wingdings" panose="05000000000000000000" pitchFamily="2" charset="2"/>
              <a:buChar char="ü"/>
            </a:pPr>
            <a:r>
              <a:rPr lang="en-US" sz="1800" dirty="0"/>
              <a:t>This executes an image. </a:t>
            </a:r>
          </a:p>
          <a:p>
            <a:pPr lvl="1" algn="just">
              <a:lnSpc>
                <a:spcPct val="100000"/>
              </a:lnSpc>
              <a:spcBef>
                <a:spcPts val="0"/>
              </a:spcBef>
              <a:buFont typeface="Wingdings" panose="05000000000000000000" pitchFamily="2" charset="2"/>
              <a:buChar char="ü"/>
            </a:pPr>
            <a:r>
              <a:rPr lang="en-US" sz="1800" dirty="0"/>
              <a:t>An executing image is called a “container”. </a:t>
            </a:r>
          </a:p>
          <a:p>
            <a:pPr lvl="1" algn="just">
              <a:lnSpc>
                <a:spcPct val="100000"/>
              </a:lnSpc>
              <a:spcBef>
                <a:spcPts val="0"/>
              </a:spcBef>
              <a:buFont typeface="Wingdings" panose="05000000000000000000" pitchFamily="2" charset="2"/>
              <a:buChar char="ü"/>
            </a:pPr>
            <a:r>
              <a:rPr lang="en-US" sz="1800" dirty="0"/>
              <a:t>You are now inside the container. </a:t>
            </a:r>
          </a:p>
          <a:p>
            <a:pPr lvl="1" algn="just">
              <a:lnSpc>
                <a:spcPct val="100000"/>
              </a:lnSpc>
              <a:spcBef>
                <a:spcPts val="0"/>
              </a:spcBef>
              <a:buFont typeface="Wingdings" panose="05000000000000000000" pitchFamily="2" charset="2"/>
              <a:buChar char="ü"/>
            </a:pPr>
            <a:r>
              <a:rPr lang="en-US" sz="1800" dirty="0"/>
              <a:t>Execute “ls”. </a:t>
            </a:r>
          </a:p>
          <a:p>
            <a:pPr lvl="1" algn="just">
              <a:lnSpc>
                <a:spcPct val="100000"/>
              </a:lnSpc>
              <a:spcBef>
                <a:spcPts val="0"/>
              </a:spcBef>
              <a:buFont typeface="Wingdings" panose="05000000000000000000" pitchFamily="2" charset="2"/>
              <a:buChar char="ü"/>
            </a:pPr>
            <a:r>
              <a:rPr lang="en-US" sz="1800" dirty="0"/>
              <a:t>A directory structure is set up but only a bare bones OS has been </a:t>
            </a:r>
            <a:r>
              <a:rPr lang="en-US" sz="1800" dirty="0" smtClean="0"/>
              <a:t>loaded</a:t>
            </a:r>
            <a:endParaRPr lang="de-DE" sz="2000" dirty="0" smtClean="0"/>
          </a:p>
          <a:p>
            <a:pPr lvl="1">
              <a:lnSpc>
                <a:spcPct val="100000"/>
              </a:lnSpc>
              <a:spcBef>
                <a:spcPts val="0"/>
              </a:spcBef>
              <a:buFont typeface="Wingdings" panose="05000000000000000000" pitchFamily="2" charset="2"/>
              <a:buChar char="ü"/>
            </a:pPr>
            <a:r>
              <a:rPr lang="de-DE" sz="1800" dirty="0" smtClean="0"/>
              <a:t>automatically removes the container when it exits</a:t>
            </a:r>
            <a:endParaRPr lang="en-IN" sz="1800" dirty="0" smtClean="0"/>
          </a:p>
          <a:p>
            <a:pPr marL="0" indent="0">
              <a:lnSpc>
                <a:spcPct val="100000"/>
              </a:lnSpc>
              <a:spcBef>
                <a:spcPts val="0"/>
              </a:spcBef>
              <a:buNone/>
            </a:pPr>
            <a:r>
              <a:rPr lang="sv-SE" sz="2000" b="1" dirty="0" smtClean="0"/>
              <a:t>Running Linux Commands on Ubuntu Docker</a:t>
            </a:r>
          </a:p>
          <a:p>
            <a:pPr>
              <a:lnSpc>
                <a:spcPct val="100000"/>
              </a:lnSpc>
              <a:spcBef>
                <a:spcPts val="0"/>
              </a:spcBef>
            </a:pPr>
            <a:r>
              <a:rPr lang="en-IN" sz="2000" dirty="0" smtClean="0"/>
              <a:t>cat /</a:t>
            </a:r>
            <a:r>
              <a:rPr lang="en-IN" sz="2000" dirty="0" err="1" smtClean="0"/>
              <a:t>etc</a:t>
            </a:r>
            <a:r>
              <a:rPr lang="en-IN" sz="2000" dirty="0" smtClean="0"/>
              <a:t>/</a:t>
            </a:r>
            <a:r>
              <a:rPr lang="en-IN" sz="2000" dirty="0" err="1" smtClean="0"/>
              <a:t>os</a:t>
            </a:r>
            <a:r>
              <a:rPr lang="en-IN" sz="2000" dirty="0" smtClean="0"/>
              <a:t>-</a:t>
            </a:r>
            <a:r>
              <a:rPr lang="en-IN" sz="2000" b="1" dirty="0" smtClean="0"/>
              <a:t>release</a:t>
            </a:r>
          </a:p>
          <a:p>
            <a:pPr>
              <a:lnSpc>
                <a:spcPct val="100000"/>
              </a:lnSpc>
              <a:spcBef>
                <a:spcPts val="0"/>
              </a:spcBef>
            </a:pPr>
            <a:r>
              <a:rPr lang="en-IN" sz="2000" dirty="0" smtClean="0"/>
              <a:t>apt </a:t>
            </a:r>
            <a:r>
              <a:rPr lang="en-IN" sz="2000" b="1" dirty="0" smtClean="0"/>
              <a:t>update</a:t>
            </a:r>
            <a:r>
              <a:rPr lang="en-IN" sz="2000" dirty="0" smtClean="0"/>
              <a:t> &amp;&amp; apt </a:t>
            </a:r>
            <a:r>
              <a:rPr lang="en-IN" sz="2000" b="1" dirty="0" smtClean="0"/>
              <a:t>install</a:t>
            </a:r>
            <a:r>
              <a:rPr lang="en-IN" sz="2000" dirty="0" smtClean="0"/>
              <a:t> </a:t>
            </a:r>
            <a:r>
              <a:rPr lang="en-IN" sz="2000" dirty="0" err="1" smtClean="0"/>
              <a:t>lsb</a:t>
            </a:r>
            <a:r>
              <a:rPr lang="en-IN" sz="2000" dirty="0" smtClean="0"/>
              <a:t>-core</a:t>
            </a:r>
          </a:p>
          <a:p>
            <a:pPr marL="0" indent="0">
              <a:lnSpc>
                <a:spcPct val="100000"/>
              </a:lnSpc>
              <a:spcBef>
                <a:spcPts val="0"/>
              </a:spcBef>
              <a:buNone/>
            </a:pPr>
            <a:r>
              <a:rPr lang="en-US" sz="2000" b="1" dirty="0" smtClean="0"/>
              <a:t>List the containers</a:t>
            </a:r>
          </a:p>
          <a:p>
            <a:pPr>
              <a:lnSpc>
                <a:spcPct val="100000"/>
              </a:lnSpc>
              <a:spcBef>
                <a:spcPts val="0"/>
              </a:spcBef>
            </a:pPr>
            <a:r>
              <a:rPr lang="en-IN" sz="2000" dirty="0" err="1" smtClean="0"/>
              <a:t>docker</a:t>
            </a:r>
            <a:r>
              <a:rPr lang="en-IN" sz="2000" dirty="0" smtClean="0"/>
              <a:t> </a:t>
            </a:r>
            <a:r>
              <a:rPr lang="en-IN" sz="2000" dirty="0" err="1" smtClean="0"/>
              <a:t>ps</a:t>
            </a:r>
            <a:endParaRPr lang="en-IN" sz="2000" dirty="0" smtClean="0"/>
          </a:p>
          <a:p>
            <a:pPr marL="0" indent="0">
              <a:buNone/>
            </a:pPr>
            <a:endParaRPr lang="en-IN" dirty="0"/>
          </a:p>
        </p:txBody>
      </p:sp>
      <p:sp>
        <p:nvSpPr>
          <p:cNvPr id="4" name="Text Placeholder 1"/>
          <p:cNvSpPr>
            <a:spLocks noGrp="1"/>
          </p:cNvSpPr>
          <p:nvPr>
            <p:ph type="body" sz="quarter" idx="13"/>
          </p:nvPr>
        </p:nvSpPr>
        <p:spPr>
          <a:xfrm>
            <a:off x="4611241" y="239676"/>
            <a:ext cx="3865248" cy="607027"/>
          </a:xfrm>
        </p:spPr>
        <p:txBody>
          <a:bodyPr/>
          <a:lstStyle/>
          <a:p>
            <a:r>
              <a:rPr lang="en-US" dirty="0" smtClean="0"/>
              <a:t>Hands-on</a:t>
            </a:r>
            <a:endParaRPr lang="en-US" dirty="0"/>
          </a:p>
        </p:txBody>
      </p:sp>
    </p:spTree>
    <p:extLst>
      <p:ext uri="{BB962C8B-B14F-4D97-AF65-F5344CB8AC3E}">
        <p14:creationId xmlns:p14="http://schemas.microsoft.com/office/powerpoint/2010/main" val="14827521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1834952" y="308540"/>
            <a:ext cx="8314888" cy="607027"/>
          </a:xfrm>
        </p:spPr>
        <p:txBody>
          <a:bodyPr/>
          <a:lstStyle/>
          <a:p>
            <a:r>
              <a:rPr lang="en-US" dirty="0" smtClean="0"/>
              <a:t>Summary of </a:t>
            </a:r>
            <a:r>
              <a:rPr lang="en-US" dirty="0" err="1" smtClean="0"/>
              <a:t>docker</a:t>
            </a:r>
            <a:r>
              <a:rPr lang="en-US" dirty="0" smtClean="0"/>
              <a:t> commands</a:t>
            </a:r>
            <a:endParaRPr lang="en-US" dirty="0"/>
          </a:p>
        </p:txBody>
      </p:sp>
      <p:pic>
        <p:nvPicPr>
          <p:cNvPr id="1026" name="Picture 2"/>
          <p:cNvPicPr>
            <a:picLocks noChangeAspect="1" noChangeArrowheads="1"/>
          </p:cNvPicPr>
          <p:nvPr/>
        </p:nvPicPr>
        <p:blipFill>
          <a:blip r:embed="rId2"/>
          <a:srcRect/>
          <a:stretch>
            <a:fillRect/>
          </a:stretch>
        </p:blipFill>
        <p:spPr bwMode="auto">
          <a:xfrm>
            <a:off x="1978025" y="1291473"/>
            <a:ext cx="8235950" cy="3874253"/>
          </a:xfrm>
          <a:prstGeom prst="rect">
            <a:avLst/>
          </a:prstGeom>
          <a:noFill/>
          <a:ln w="9525">
            <a:noFill/>
            <a:miter lim="800000"/>
            <a:headEnd/>
            <a:tailEnd/>
          </a:ln>
          <a:effectLst/>
        </p:spPr>
      </p:pic>
    </p:spTree>
    <p:extLst>
      <p:ext uri="{BB962C8B-B14F-4D97-AF65-F5344CB8AC3E}">
        <p14:creationId xmlns:p14="http://schemas.microsoft.com/office/powerpoint/2010/main" val="425192189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1152144" y="235671"/>
            <a:ext cx="8733431" cy="782425"/>
          </a:xfrm>
        </p:spPr>
        <p:txBody>
          <a:bodyPr/>
          <a:lstStyle/>
          <a:p>
            <a:r>
              <a:rPr lang="en-US" dirty="0"/>
              <a:t>Docker and </a:t>
            </a:r>
            <a:r>
              <a:rPr lang="en-US" dirty="0" smtClean="0"/>
              <a:t>container: Hands-on</a:t>
            </a:r>
          </a:p>
          <a:p>
            <a:endParaRPr lang="en-US" dirty="0"/>
          </a:p>
        </p:txBody>
      </p:sp>
      <p:sp>
        <p:nvSpPr>
          <p:cNvPr id="3" name="Text Placeholder 2"/>
          <p:cNvSpPr>
            <a:spLocks noGrp="1"/>
          </p:cNvSpPr>
          <p:nvPr>
            <p:ph type="body" sz="quarter" idx="14"/>
          </p:nvPr>
        </p:nvSpPr>
        <p:spPr>
          <a:xfrm>
            <a:off x="2535551" y="1018096"/>
            <a:ext cx="7350024" cy="5446712"/>
          </a:xfrm>
        </p:spPr>
        <p:txBody>
          <a:bodyPr/>
          <a:lstStyle/>
          <a:p>
            <a:r>
              <a:rPr lang="en-US" sz="2000" dirty="0"/>
              <a:t>Install software on container</a:t>
            </a:r>
          </a:p>
          <a:p>
            <a:pPr lvl="1"/>
            <a:r>
              <a:rPr lang="en-US" sz="1800" dirty="0"/>
              <a:t>apt-get update </a:t>
            </a:r>
          </a:p>
          <a:p>
            <a:pPr lvl="1"/>
            <a:r>
              <a:rPr lang="en-US" sz="1800" dirty="0" smtClean="0"/>
              <a:t>apt-get install vim</a:t>
            </a:r>
          </a:p>
          <a:p>
            <a:pPr lvl="1"/>
            <a:r>
              <a:rPr lang="en-US" sz="1800" dirty="0" smtClean="0"/>
              <a:t>apt-get </a:t>
            </a:r>
            <a:r>
              <a:rPr lang="en-US" sz="1800" dirty="0"/>
              <a:t>install </a:t>
            </a:r>
            <a:r>
              <a:rPr lang="en-US" sz="1800" dirty="0" err="1"/>
              <a:t>nodejs</a:t>
            </a:r>
            <a:r>
              <a:rPr lang="en-US" sz="1800" dirty="0"/>
              <a:t> </a:t>
            </a:r>
          </a:p>
          <a:p>
            <a:pPr lvl="1"/>
            <a:r>
              <a:rPr lang="en-US" sz="1800" dirty="0"/>
              <a:t>apt-get install </a:t>
            </a:r>
            <a:r>
              <a:rPr lang="en-US" sz="1800" dirty="0" err="1"/>
              <a:t>npm</a:t>
            </a:r>
            <a:r>
              <a:rPr lang="en-US" sz="1800" dirty="0"/>
              <a:t> </a:t>
            </a:r>
          </a:p>
          <a:p>
            <a:pPr lvl="1"/>
            <a:r>
              <a:rPr lang="en-US" sz="1800" dirty="0"/>
              <a:t>This installs the software you will use during this session and exits the container</a:t>
            </a:r>
          </a:p>
          <a:p>
            <a:r>
              <a:rPr lang="en-US" sz="2000" dirty="0" err="1"/>
              <a:t>docker</a:t>
            </a:r>
            <a:r>
              <a:rPr lang="en-US" sz="2000" dirty="0"/>
              <a:t> </a:t>
            </a:r>
            <a:r>
              <a:rPr lang="en-US" sz="2000" dirty="0" err="1"/>
              <a:t>ps</a:t>
            </a:r>
            <a:r>
              <a:rPr lang="en-US" sz="2000" dirty="0"/>
              <a:t> –a</a:t>
            </a:r>
          </a:p>
          <a:p>
            <a:pPr lvl="1"/>
            <a:r>
              <a:rPr lang="en-US" sz="1800" dirty="0"/>
              <a:t>This generates a list of all of the containers that have been run.</a:t>
            </a:r>
          </a:p>
          <a:p>
            <a:r>
              <a:rPr lang="en-US" sz="2000" dirty="0" err="1"/>
              <a:t>docker</a:t>
            </a:r>
            <a:r>
              <a:rPr lang="en-US" sz="2000" dirty="0"/>
              <a:t> commit </a:t>
            </a:r>
            <a:r>
              <a:rPr lang="en-US" sz="1800" dirty="0"/>
              <a:t>&lt;</a:t>
            </a:r>
            <a:r>
              <a:rPr lang="en-US" sz="1800" dirty="0" err="1"/>
              <a:t>old_container</a:t>
            </a:r>
            <a:r>
              <a:rPr lang="en-US" sz="1800" dirty="0"/>
              <a:t>&gt; &lt;</a:t>
            </a:r>
            <a:r>
              <a:rPr lang="en-US" sz="1800" dirty="0" err="1"/>
              <a:t>new_name</a:t>
            </a:r>
            <a:r>
              <a:rPr lang="en-US" sz="1800" dirty="0"/>
              <a:t>&gt;</a:t>
            </a:r>
          </a:p>
          <a:p>
            <a:pPr lvl="1"/>
            <a:r>
              <a:rPr lang="en-US" sz="1800" dirty="0"/>
              <a:t>Creates an image with the name &lt;</a:t>
            </a:r>
            <a:r>
              <a:rPr lang="en-US" sz="1800" dirty="0" err="1"/>
              <a:t>new_name</a:t>
            </a:r>
            <a:r>
              <a:rPr lang="en-US" sz="1800" dirty="0"/>
              <a:t>&gt;</a:t>
            </a:r>
          </a:p>
          <a:p>
            <a:r>
              <a:rPr lang="en-US" sz="2000" dirty="0" err="1"/>
              <a:t>docker</a:t>
            </a:r>
            <a:r>
              <a:rPr lang="en-US" sz="2000" dirty="0"/>
              <a:t> images</a:t>
            </a:r>
          </a:p>
          <a:p>
            <a:r>
              <a:rPr lang="en-US" sz="2000" dirty="0"/>
              <a:t>run –</a:t>
            </a:r>
            <a:r>
              <a:rPr lang="en-US" sz="2000" dirty="0" err="1"/>
              <a:t>i</a:t>
            </a:r>
            <a:r>
              <a:rPr lang="en-US" sz="2000" dirty="0"/>
              <a:t> –t &lt;</a:t>
            </a:r>
            <a:r>
              <a:rPr lang="en-US" sz="2000" dirty="0" err="1"/>
              <a:t>new_name</a:t>
            </a:r>
            <a:r>
              <a:rPr lang="en-US" sz="2000" dirty="0"/>
              <a:t>&gt;</a:t>
            </a:r>
          </a:p>
          <a:p>
            <a:r>
              <a:rPr lang="en-US" sz="2000" dirty="0" err="1"/>
              <a:t>Ctrl+d</a:t>
            </a:r>
            <a:r>
              <a:rPr lang="en-US" sz="2000" dirty="0"/>
              <a:t> </a:t>
            </a:r>
          </a:p>
          <a:p>
            <a:pPr lvl="1"/>
            <a:r>
              <a:rPr lang="en-US" sz="1600" dirty="0"/>
              <a:t>to exit </a:t>
            </a:r>
            <a:r>
              <a:rPr lang="en-US" sz="1600" dirty="0" smtClean="0"/>
              <a:t>container</a:t>
            </a:r>
          </a:p>
          <a:p>
            <a:r>
              <a:rPr lang="en-US" sz="2000" dirty="0" smtClean="0"/>
              <a:t>Docker restart &lt;</a:t>
            </a:r>
            <a:r>
              <a:rPr lang="en-US" sz="2000" dirty="0" err="1" smtClean="0"/>
              <a:t>container_id</a:t>
            </a:r>
            <a:r>
              <a:rPr lang="en-US" sz="2000" dirty="0" smtClean="0"/>
              <a:t>&gt; to restart the container</a:t>
            </a:r>
            <a:endParaRPr lang="en-US" sz="2000" dirty="0"/>
          </a:p>
        </p:txBody>
      </p:sp>
    </p:spTree>
    <p:extLst>
      <p:ext uri="{BB962C8B-B14F-4D97-AF65-F5344CB8AC3E}">
        <p14:creationId xmlns:p14="http://schemas.microsoft.com/office/powerpoint/2010/main" val="228233069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IN" dirty="0"/>
              <a:t>Building Container Images</a:t>
            </a:r>
          </a:p>
          <a:p>
            <a:endParaRPr lang="en-IN" dirty="0"/>
          </a:p>
        </p:txBody>
      </p:sp>
      <p:sp>
        <p:nvSpPr>
          <p:cNvPr id="3" name="Text Placeholder 2"/>
          <p:cNvSpPr>
            <a:spLocks noGrp="1"/>
          </p:cNvSpPr>
          <p:nvPr>
            <p:ph type="body" sz="quarter" idx="14"/>
          </p:nvPr>
        </p:nvSpPr>
        <p:spPr>
          <a:xfrm>
            <a:off x="1348735" y="1750198"/>
            <a:ext cx="9148577" cy="4202546"/>
          </a:xfrm>
        </p:spPr>
        <p:txBody>
          <a:bodyPr/>
          <a:lstStyle/>
          <a:p>
            <a:pPr algn="just"/>
            <a:r>
              <a:rPr lang="en-IN" sz="1800" dirty="0"/>
              <a:t>What is a Docker File? </a:t>
            </a:r>
          </a:p>
          <a:p>
            <a:pPr algn="just"/>
            <a:r>
              <a:rPr lang="en-IN" sz="1800" dirty="0"/>
              <a:t>A </a:t>
            </a:r>
            <a:r>
              <a:rPr lang="en-IN" sz="1800" dirty="0" err="1"/>
              <a:t>Dockerfile</a:t>
            </a:r>
            <a:r>
              <a:rPr lang="en-IN" sz="1800" dirty="0"/>
              <a:t> is a text document that contains all the commands you would normally execute manually in order to build a Docker image. Docker can build images automatically by reading the instructions from a </a:t>
            </a:r>
            <a:r>
              <a:rPr lang="en-IN" sz="1800" dirty="0" err="1"/>
              <a:t>Dockerfile</a:t>
            </a:r>
            <a:r>
              <a:rPr lang="en-IN" sz="1800" dirty="0" smtClean="0"/>
              <a:t>.</a:t>
            </a:r>
          </a:p>
          <a:p>
            <a:pPr algn="just"/>
            <a:r>
              <a:rPr lang="de-CH" sz="1800" dirty="0"/>
              <a:t>Can be versioned in a version control system like Git or SVN, along with all dependencies</a:t>
            </a:r>
          </a:p>
          <a:p>
            <a:pPr algn="just"/>
            <a:r>
              <a:rPr lang="de-CH" sz="1800" dirty="0"/>
              <a:t>Docker Hub can automatically build images based on dockerfiles on </a:t>
            </a:r>
            <a:r>
              <a:rPr lang="de-CH" sz="1800" dirty="0" smtClean="0"/>
              <a:t>Github</a:t>
            </a:r>
          </a:p>
          <a:p>
            <a:pPr algn="just"/>
            <a:r>
              <a:rPr lang="en-IN" sz="1800" dirty="0"/>
              <a:t>We all know the importance of </a:t>
            </a:r>
            <a:r>
              <a:rPr lang="en-IN" sz="1800" dirty="0" err="1"/>
              <a:t>dockerfile</a:t>
            </a:r>
            <a:r>
              <a:rPr lang="en-IN" sz="1800" dirty="0"/>
              <a:t> in creating an efficient and flexible Docker Image. A </a:t>
            </a:r>
            <a:r>
              <a:rPr lang="en-IN" sz="1800" dirty="0" err="1"/>
              <a:t>dockerfile</a:t>
            </a:r>
            <a:r>
              <a:rPr lang="en-IN" sz="1800" dirty="0"/>
              <a:t> contains a set of instructions that are executed step by step when you use the </a:t>
            </a:r>
            <a:r>
              <a:rPr lang="en-IN" sz="1800" dirty="0" err="1"/>
              <a:t>docker</a:t>
            </a:r>
            <a:r>
              <a:rPr lang="en-IN" sz="1800" dirty="0"/>
              <a:t> build command to build the </a:t>
            </a:r>
            <a:r>
              <a:rPr lang="en-IN" sz="1800" dirty="0" err="1"/>
              <a:t>docker</a:t>
            </a:r>
            <a:r>
              <a:rPr lang="en-IN" sz="1800" dirty="0"/>
              <a:t> image. It contains certain instructions and commands that decides the structure of your image, the amount of time taken to build the image, contains instructions related to </a:t>
            </a:r>
            <a:r>
              <a:rPr lang="en-IN" sz="1800" dirty="0" err="1"/>
              <a:t>docker</a:t>
            </a:r>
            <a:r>
              <a:rPr lang="en-IN" sz="1800" dirty="0"/>
              <a:t> build context, contains information related to the packages and libraries to be installed in the container and many more. Hence, it becomes very important to create an efficient, reusable, clean </a:t>
            </a:r>
            <a:r>
              <a:rPr lang="en-IN" sz="1800" dirty="0" err="1"/>
              <a:t>dockerfile</a:t>
            </a:r>
            <a:r>
              <a:rPr lang="en-IN" sz="1800" dirty="0"/>
              <a:t> as it contains the blueprint of the image that you will build.</a:t>
            </a:r>
          </a:p>
          <a:p>
            <a:pPr algn="just"/>
            <a:endParaRPr lang="en-US" sz="1800" dirty="0"/>
          </a:p>
          <a:p>
            <a:pPr marL="0" indent="0" algn="just">
              <a:buNone/>
            </a:pPr>
            <a:endParaRPr lang="en-IN" sz="1800" dirty="0"/>
          </a:p>
          <a:p>
            <a:endParaRPr lang="en-IN" sz="1800" dirty="0"/>
          </a:p>
        </p:txBody>
      </p:sp>
    </p:spTree>
    <p:extLst>
      <p:ext uri="{BB962C8B-B14F-4D97-AF65-F5344CB8AC3E}">
        <p14:creationId xmlns:p14="http://schemas.microsoft.com/office/powerpoint/2010/main" val="428536119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3"/>
          </p:nvPr>
        </p:nvSpPr>
        <p:spPr/>
        <p:txBody>
          <a:bodyPr>
            <a:normAutofit fontScale="77500" lnSpcReduction="20000"/>
          </a:bodyPr>
          <a:lstStyle/>
          <a:p>
            <a:pPr algn="just">
              <a:lnSpc>
                <a:spcPct val="110000"/>
              </a:lnSpc>
              <a:spcBef>
                <a:spcPts val="0"/>
              </a:spcBef>
            </a:pPr>
            <a:endParaRPr lang="en-IN" dirty="0"/>
          </a:p>
          <a:p>
            <a:endParaRPr lang="en-IN" dirty="0"/>
          </a:p>
        </p:txBody>
      </p:sp>
      <p:sp>
        <p:nvSpPr>
          <p:cNvPr id="6" name="Text Placeholder 5"/>
          <p:cNvSpPr>
            <a:spLocks noGrp="1"/>
          </p:cNvSpPr>
          <p:nvPr>
            <p:ph type="body" sz="quarter" idx="14"/>
          </p:nvPr>
        </p:nvSpPr>
        <p:spPr>
          <a:xfrm>
            <a:off x="1348735" y="1262623"/>
            <a:ext cx="8151501" cy="4626113"/>
          </a:xfrm>
        </p:spPr>
        <p:txBody>
          <a:bodyPr/>
          <a:lstStyle/>
          <a:p>
            <a:pPr algn="just">
              <a:lnSpc>
                <a:spcPct val="110000"/>
              </a:lnSpc>
              <a:spcBef>
                <a:spcPts val="0"/>
              </a:spcBef>
            </a:pPr>
            <a:r>
              <a:rPr lang="en-IN" sz="2400" dirty="0"/>
              <a:t>Docker is an open platform for developing, shipping, and running applications. Docker enables you to separate your applications from your infrastructure so you can deliver software quickly. With Docker, you can manage your infrastructure in the same ways you manage your applications. By taking advantage of Docker’s methodologies for shipping, testing, and deploying code quickly, you can significantly reduce the delay between writing code and running it in production.</a:t>
            </a:r>
          </a:p>
          <a:p>
            <a:pPr lvl="1" algn="just">
              <a:buFont typeface="Wingdings" panose="05000000000000000000" pitchFamily="2" charset="2"/>
              <a:buChar char="Ø"/>
            </a:pPr>
            <a:r>
              <a:rPr lang="de-CH" dirty="0"/>
              <a:t>Similar to shipping containers: The container is always the same, regardless of the contents and thus fits on all trucks, cranes, ships..</a:t>
            </a:r>
          </a:p>
          <a:p>
            <a:endParaRPr lang="en-IN" dirty="0"/>
          </a:p>
        </p:txBody>
      </p:sp>
      <p:sp>
        <p:nvSpPr>
          <p:cNvPr id="2" name="Title 1"/>
          <p:cNvSpPr>
            <a:spLocks noGrp="1"/>
          </p:cNvSpPr>
          <p:nvPr>
            <p:ph type="title" idx="4294967295"/>
          </p:nvPr>
        </p:nvSpPr>
        <p:spPr>
          <a:xfrm>
            <a:off x="1088136" y="448056"/>
            <a:ext cx="9427464" cy="786384"/>
          </a:xfrm>
        </p:spPr>
        <p:txBody>
          <a:bodyPr/>
          <a:lstStyle/>
          <a:p>
            <a:r>
              <a:rPr lang="en-US" b="1" dirty="0"/>
              <a:t>Docker Overview</a:t>
            </a:r>
            <a:endParaRPr lang="en-IN" b="1" dirty="0"/>
          </a:p>
        </p:txBody>
      </p:sp>
    </p:spTree>
    <p:extLst>
      <p:ext uri="{BB962C8B-B14F-4D97-AF65-F5344CB8AC3E}">
        <p14:creationId xmlns:p14="http://schemas.microsoft.com/office/powerpoint/2010/main" val="183209084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1239007" y="300742"/>
            <a:ext cx="8382119" cy="607027"/>
          </a:xfrm>
        </p:spPr>
        <p:txBody>
          <a:bodyPr/>
          <a:lstStyle/>
          <a:p>
            <a:r>
              <a:rPr lang="de-CH" dirty="0"/>
              <a:t>Dockerfile Example</a:t>
            </a:r>
            <a:endParaRPr lang="en-US" dirty="0"/>
          </a:p>
          <a:p>
            <a:endParaRPr lang="en-IN" dirty="0"/>
          </a:p>
        </p:txBody>
      </p:sp>
      <p:graphicFrame>
        <p:nvGraphicFramePr>
          <p:cNvPr id="4" name="Table 3"/>
          <p:cNvGraphicFramePr>
            <a:graphicFrameLocks noGrp="1"/>
          </p:cNvGraphicFramePr>
          <p:nvPr>
            <p:extLst>
              <p:ext uri="{D42A27DB-BD31-4B8C-83A1-F6EECF244321}">
                <p14:modId xmlns:p14="http://schemas.microsoft.com/office/powerpoint/2010/main" val="1816767292"/>
              </p:ext>
            </p:extLst>
          </p:nvPr>
        </p:nvGraphicFramePr>
        <p:xfrm>
          <a:off x="1239007" y="1153827"/>
          <a:ext cx="3662177" cy="1629664"/>
        </p:xfrm>
        <a:graphic>
          <a:graphicData uri="http://schemas.openxmlformats.org/drawingml/2006/table">
            <a:tbl>
              <a:tblPr>
                <a:tableStyleId>{5C22544A-7EE6-4342-B048-85BDC9FD1C3A}</a:tableStyleId>
              </a:tblPr>
              <a:tblGrid>
                <a:gridCol w="3662177">
                  <a:extLst>
                    <a:ext uri="{9D8B030D-6E8A-4147-A177-3AD203B41FA5}">
                      <a16:colId xmlns:a16="http://schemas.microsoft.com/office/drawing/2014/main" val="3383810415"/>
                    </a:ext>
                  </a:extLst>
                </a:gridCol>
              </a:tblGrid>
              <a:tr h="1342485">
                <a:tc>
                  <a:txBody>
                    <a:bodyPr/>
                    <a:lstStyle/>
                    <a:p>
                      <a:pPr algn="just">
                        <a:lnSpc>
                          <a:spcPct val="115000"/>
                        </a:lnSpc>
                        <a:spcBef>
                          <a:spcPts val="1000"/>
                        </a:spcBef>
                        <a:spcAft>
                          <a:spcPts val="0"/>
                        </a:spcAft>
                      </a:pPr>
                      <a:r>
                        <a:rPr lang="en-IN" sz="1600" b="1" dirty="0">
                          <a:effectLst/>
                        </a:rPr>
                        <a:t># getting base image from </a:t>
                      </a:r>
                      <a:r>
                        <a:rPr lang="en-IN" sz="1600" b="1" dirty="0" err="1">
                          <a:effectLst/>
                        </a:rPr>
                        <a:t>ubuntu</a:t>
                      </a:r>
                      <a:endParaRPr lang="en-IN" sz="1600" b="1" dirty="0">
                        <a:effectLst/>
                      </a:endParaRPr>
                    </a:p>
                    <a:p>
                      <a:pPr algn="just">
                        <a:lnSpc>
                          <a:spcPct val="115000"/>
                        </a:lnSpc>
                        <a:spcBef>
                          <a:spcPts val="1000"/>
                        </a:spcBef>
                        <a:spcAft>
                          <a:spcPts val="0"/>
                        </a:spcAft>
                      </a:pPr>
                      <a:r>
                        <a:rPr lang="en-IN" sz="1600" b="1" dirty="0">
                          <a:effectLst/>
                        </a:rPr>
                        <a:t>FROM ubuntu:18.04</a:t>
                      </a:r>
                    </a:p>
                    <a:p>
                      <a:pPr algn="just">
                        <a:lnSpc>
                          <a:spcPct val="115000"/>
                        </a:lnSpc>
                        <a:spcBef>
                          <a:spcPts val="1000"/>
                        </a:spcBef>
                        <a:spcAft>
                          <a:spcPts val="0"/>
                        </a:spcAft>
                      </a:pPr>
                      <a:r>
                        <a:rPr lang="en-IN" sz="1600" b="1" dirty="0" smtClean="0">
                          <a:effectLst/>
                        </a:rPr>
                        <a:t>RUN </a:t>
                      </a:r>
                      <a:r>
                        <a:rPr lang="en-IN" sz="1600" b="1" dirty="0">
                          <a:effectLst/>
                        </a:rPr>
                        <a:t>apt-get update</a:t>
                      </a:r>
                    </a:p>
                    <a:p>
                      <a:pPr algn="just">
                        <a:lnSpc>
                          <a:spcPct val="115000"/>
                        </a:lnSpc>
                        <a:spcBef>
                          <a:spcPts val="1000"/>
                        </a:spcBef>
                        <a:spcAft>
                          <a:spcPts val="0"/>
                        </a:spcAft>
                      </a:pPr>
                      <a:r>
                        <a:rPr lang="en-IN" sz="1600" b="1" dirty="0" smtClean="0">
                          <a:effectLst/>
                        </a:rPr>
                        <a:t>CMD </a:t>
                      </a:r>
                      <a:r>
                        <a:rPr lang="en-IN" sz="1600" b="1" dirty="0">
                          <a:effectLst/>
                        </a:rPr>
                        <a:t>["echo", "HEY from </a:t>
                      </a:r>
                      <a:r>
                        <a:rPr lang="en-IN" sz="1600" b="1" dirty="0" err="1">
                          <a:effectLst/>
                        </a:rPr>
                        <a:t>docker</a:t>
                      </a:r>
                      <a:r>
                        <a:rPr lang="en-IN" sz="1600" b="1" dirty="0">
                          <a:effectLst/>
                        </a:rPr>
                        <a:t> image</a:t>
                      </a:r>
                      <a:r>
                        <a:rPr lang="en-IN" sz="1600" b="1" dirty="0" smtClean="0">
                          <a:effectLst/>
                        </a:rPr>
                        <a:t>"]</a:t>
                      </a:r>
                      <a:endParaRPr lang="en-IN" sz="1600" b="1" dirty="0">
                        <a:effectLst/>
                      </a:endParaRPr>
                    </a:p>
                  </a:txBody>
                  <a:tcPr marL="63500" marR="63500" marT="63500" marB="63500"/>
                </a:tc>
                <a:extLst>
                  <a:ext uri="{0D108BD9-81ED-4DB2-BD59-A6C34878D82A}">
                    <a16:rowId xmlns:a16="http://schemas.microsoft.com/office/drawing/2014/main" val="3894115242"/>
                  </a:ext>
                </a:extLst>
              </a:tr>
            </a:tbl>
          </a:graphicData>
        </a:graphic>
      </p:graphicFrame>
      <p:sp>
        <p:nvSpPr>
          <p:cNvPr id="6" name="Rectangle 5"/>
          <p:cNvSpPr/>
          <p:nvPr/>
        </p:nvSpPr>
        <p:spPr>
          <a:xfrm>
            <a:off x="1396091" y="3013039"/>
            <a:ext cx="2925866" cy="369332"/>
          </a:xfrm>
          <a:prstGeom prst="rect">
            <a:avLst/>
          </a:prstGeom>
        </p:spPr>
        <p:txBody>
          <a:bodyPr wrap="none">
            <a:spAutoFit/>
          </a:bodyPr>
          <a:lstStyle/>
          <a:p>
            <a:r>
              <a:rPr lang="en-IN" dirty="0" err="1"/>
              <a:t>docker</a:t>
            </a:r>
            <a:r>
              <a:rPr lang="en-IN" dirty="0"/>
              <a:t> build -t </a:t>
            </a:r>
            <a:r>
              <a:rPr lang="en-IN" dirty="0" err="1"/>
              <a:t>ubuntu</a:t>
            </a:r>
            <a:r>
              <a:rPr lang="en-IN" dirty="0"/>
              <a:t>-hello .</a:t>
            </a:r>
          </a:p>
        </p:txBody>
      </p:sp>
      <p:pic>
        <p:nvPicPr>
          <p:cNvPr id="7" name="Picture 6"/>
          <p:cNvPicPr>
            <a:picLocks noChangeAspect="1"/>
          </p:cNvPicPr>
          <p:nvPr/>
        </p:nvPicPr>
        <p:blipFill>
          <a:blip r:embed="rId2"/>
          <a:stretch>
            <a:fillRect/>
          </a:stretch>
        </p:blipFill>
        <p:spPr>
          <a:xfrm>
            <a:off x="6181344" y="822960"/>
            <a:ext cx="5274564" cy="2504592"/>
          </a:xfrm>
          <a:prstGeom prst="rect">
            <a:avLst/>
          </a:prstGeom>
        </p:spPr>
      </p:pic>
      <p:sp>
        <p:nvSpPr>
          <p:cNvPr id="8" name="Rectangle 7"/>
          <p:cNvSpPr/>
          <p:nvPr/>
        </p:nvSpPr>
        <p:spPr>
          <a:xfrm>
            <a:off x="1396091" y="3787798"/>
            <a:ext cx="1531445" cy="369332"/>
          </a:xfrm>
          <a:prstGeom prst="rect">
            <a:avLst/>
          </a:prstGeom>
        </p:spPr>
        <p:txBody>
          <a:bodyPr wrap="none">
            <a:spAutoFit/>
          </a:bodyPr>
          <a:lstStyle/>
          <a:p>
            <a:r>
              <a:rPr lang="en-IN" dirty="0" err="1"/>
              <a:t>d</a:t>
            </a:r>
            <a:r>
              <a:rPr lang="en-IN" dirty="0" err="1" smtClean="0"/>
              <a:t>ocker</a:t>
            </a:r>
            <a:r>
              <a:rPr lang="en-IN" dirty="0" smtClean="0"/>
              <a:t> images</a:t>
            </a:r>
            <a:endParaRPr lang="en-IN" dirty="0"/>
          </a:p>
        </p:txBody>
      </p:sp>
      <p:pic>
        <p:nvPicPr>
          <p:cNvPr id="9" name="Picture 8"/>
          <p:cNvPicPr>
            <a:picLocks noChangeAspect="1"/>
          </p:cNvPicPr>
          <p:nvPr/>
        </p:nvPicPr>
        <p:blipFill>
          <a:blip r:embed="rId3"/>
          <a:stretch>
            <a:fillRect/>
          </a:stretch>
        </p:blipFill>
        <p:spPr>
          <a:xfrm>
            <a:off x="5772912" y="5388880"/>
            <a:ext cx="5600700" cy="523875"/>
          </a:xfrm>
          <a:prstGeom prst="rect">
            <a:avLst/>
          </a:prstGeom>
        </p:spPr>
      </p:pic>
      <p:pic>
        <p:nvPicPr>
          <p:cNvPr id="10" name="Picture 9"/>
          <p:cNvPicPr>
            <a:picLocks noChangeAspect="1"/>
          </p:cNvPicPr>
          <p:nvPr/>
        </p:nvPicPr>
        <p:blipFill>
          <a:blip r:embed="rId4"/>
          <a:stretch>
            <a:fillRect/>
          </a:stretch>
        </p:blipFill>
        <p:spPr>
          <a:xfrm>
            <a:off x="5772912" y="3429190"/>
            <a:ext cx="5600700" cy="1095375"/>
          </a:xfrm>
          <a:prstGeom prst="rect">
            <a:avLst/>
          </a:prstGeom>
        </p:spPr>
      </p:pic>
      <p:sp>
        <p:nvSpPr>
          <p:cNvPr id="11" name="Rectangle 10"/>
          <p:cNvSpPr/>
          <p:nvPr/>
        </p:nvSpPr>
        <p:spPr>
          <a:xfrm>
            <a:off x="1396091" y="5543423"/>
            <a:ext cx="2578013" cy="369332"/>
          </a:xfrm>
          <a:prstGeom prst="rect">
            <a:avLst/>
          </a:prstGeom>
        </p:spPr>
        <p:txBody>
          <a:bodyPr wrap="none">
            <a:spAutoFit/>
          </a:bodyPr>
          <a:lstStyle/>
          <a:p>
            <a:r>
              <a:rPr lang="en-IN" dirty="0" err="1"/>
              <a:t>docker</a:t>
            </a:r>
            <a:r>
              <a:rPr lang="en-IN" dirty="0"/>
              <a:t> </a:t>
            </a:r>
            <a:r>
              <a:rPr lang="en-IN" dirty="0" smtClean="0"/>
              <a:t>run </a:t>
            </a:r>
            <a:r>
              <a:rPr lang="en-IN" dirty="0" err="1"/>
              <a:t>ubuntu</a:t>
            </a:r>
            <a:r>
              <a:rPr lang="en-IN" dirty="0"/>
              <a:t>-hello .</a:t>
            </a:r>
          </a:p>
        </p:txBody>
      </p:sp>
      <p:pic>
        <p:nvPicPr>
          <p:cNvPr id="12" name="Picture 11"/>
          <p:cNvPicPr>
            <a:picLocks noChangeAspect="1"/>
          </p:cNvPicPr>
          <p:nvPr/>
        </p:nvPicPr>
        <p:blipFill>
          <a:blip r:embed="rId5"/>
          <a:stretch>
            <a:fillRect/>
          </a:stretch>
        </p:blipFill>
        <p:spPr>
          <a:xfrm>
            <a:off x="5772912" y="4783129"/>
            <a:ext cx="5943600" cy="361950"/>
          </a:xfrm>
          <a:prstGeom prst="rect">
            <a:avLst/>
          </a:prstGeom>
        </p:spPr>
      </p:pic>
      <p:sp>
        <p:nvSpPr>
          <p:cNvPr id="13" name="Rectangle 12"/>
          <p:cNvSpPr/>
          <p:nvPr/>
        </p:nvSpPr>
        <p:spPr>
          <a:xfrm>
            <a:off x="1396091" y="4775747"/>
            <a:ext cx="2491644" cy="369332"/>
          </a:xfrm>
          <a:prstGeom prst="rect">
            <a:avLst/>
          </a:prstGeom>
        </p:spPr>
        <p:txBody>
          <a:bodyPr wrap="none">
            <a:spAutoFit/>
          </a:bodyPr>
          <a:lstStyle/>
          <a:p>
            <a:r>
              <a:rPr lang="de-CH" dirty="0"/>
              <a:t>docker inspect [imageId]</a:t>
            </a:r>
            <a:endParaRPr lang="en-US" dirty="0"/>
          </a:p>
        </p:txBody>
      </p:sp>
      <p:sp>
        <p:nvSpPr>
          <p:cNvPr id="15" name="Rectangle 14"/>
          <p:cNvSpPr/>
          <p:nvPr/>
        </p:nvSpPr>
        <p:spPr>
          <a:xfrm>
            <a:off x="7059168" y="4261104"/>
            <a:ext cx="1088136" cy="263460"/>
          </a:xfrm>
          <a:prstGeom prst="rect">
            <a:avLst/>
          </a:prstGeom>
          <a:noFill/>
          <a:ln w="444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Rectangle 16"/>
          <p:cNvSpPr/>
          <p:nvPr/>
        </p:nvSpPr>
        <p:spPr>
          <a:xfrm>
            <a:off x="10549128" y="4881619"/>
            <a:ext cx="1088136" cy="263460"/>
          </a:xfrm>
          <a:prstGeom prst="rect">
            <a:avLst/>
          </a:prstGeom>
          <a:noFill/>
          <a:ln w="444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20229800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1120135" y="437902"/>
            <a:ext cx="9422897" cy="607027"/>
          </a:xfrm>
        </p:spPr>
        <p:txBody>
          <a:bodyPr/>
          <a:lstStyle/>
          <a:p>
            <a:r>
              <a:rPr lang="en-IN" sz="4400" dirty="0" smtClean="0"/>
              <a:t>Important keywords used in </a:t>
            </a:r>
            <a:r>
              <a:rPr lang="en-IN" sz="4400" dirty="0" err="1" smtClean="0"/>
              <a:t>Dockerfile</a:t>
            </a:r>
            <a:endParaRPr lang="en-IN" sz="4400" dirty="0"/>
          </a:p>
        </p:txBody>
      </p:sp>
      <p:sp>
        <p:nvSpPr>
          <p:cNvPr id="3" name="Text Placeholder 2"/>
          <p:cNvSpPr>
            <a:spLocks noGrp="1"/>
          </p:cNvSpPr>
          <p:nvPr>
            <p:ph type="body" sz="quarter" idx="14"/>
          </p:nvPr>
        </p:nvSpPr>
        <p:spPr>
          <a:xfrm>
            <a:off x="1275583" y="1311286"/>
            <a:ext cx="9688073" cy="4650602"/>
          </a:xfrm>
        </p:spPr>
        <p:txBody>
          <a:bodyPr/>
          <a:lstStyle/>
          <a:p>
            <a:r>
              <a:rPr lang="en-IN" sz="1800" b="1" dirty="0"/>
              <a:t>FROM</a:t>
            </a:r>
          </a:p>
          <a:p>
            <a:r>
              <a:rPr lang="en-IN" sz="1800" dirty="0"/>
              <a:t>You must have noticed that almost all the </a:t>
            </a:r>
            <a:r>
              <a:rPr lang="en-IN" sz="1800" dirty="0" err="1"/>
              <a:t>dockerfile</a:t>
            </a:r>
            <a:r>
              <a:rPr lang="en-IN" sz="1800" dirty="0"/>
              <a:t> starts with the FROM command. The FROM command is of the form </a:t>
            </a:r>
            <a:r>
              <a:rPr lang="en-IN" sz="1800" dirty="0" smtClean="0"/>
              <a:t>−</a:t>
            </a:r>
            <a:endParaRPr lang="en-US" sz="1800" dirty="0"/>
          </a:p>
          <a:p>
            <a:endParaRPr lang="en-IN" sz="1800" dirty="0" smtClean="0"/>
          </a:p>
          <a:p>
            <a:pPr algn="just"/>
            <a:r>
              <a:rPr lang="en-IN" sz="1800" dirty="0" smtClean="0"/>
              <a:t>A </a:t>
            </a:r>
            <a:r>
              <a:rPr lang="en-IN" sz="1800" dirty="0"/>
              <a:t>FROM command allows you to create a base image such as an operating system, a programming language, etc. All the instructions executed after this command take place on this base image. It contains an image name and an optional tag name. If you already have the base image pulled previously in your local machine, it doesn’t pull a new one. There are several pre published </a:t>
            </a:r>
            <a:r>
              <a:rPr lang="en-IN" sz="1800" dirty="0" err="1"/>
              <a:t>docker</a:t>
            </a:r>
            <a:r>
              <a:rPr lang="en-IN" sz="1800" dirty="0"/>
              <a:t> base images available in the </a:t>
            </a:r>
            <a:r>
              <a:rPr lang="en-IN" sz="1800" dirty="0" err="1"/>
              <a:t>docker</a:t>
            </a:r>
            <a:r>
              <a:rPr lang="en-IN" sz="1800" dirty="0"/>
              <a:t> registry. You can also push your own customized base image inside the </a:t>
            </a:r>
            <a:r>
              <a:rPr lang="en-IN" sz="1800" dirty="0" err="1"/>
              <a:t>docker</a:t>
            </a:r>
            <a:r>
              <a:rPr lang="en-IN" sz="1800" dirty="0"/>
              <a:t> registry.</a:t>
            </a:r>
          </a:p>
          <a:p>
            <a:r>
              <a:rPr lang="en-IN" sz="1800" dirty="0"/>
              <a:t>Examples of FROM instruction along with different base images are −</a:t>
            </a:r>
          </a:p>
          <a:p>
            <a:pPr marL="457200" lvl="1" indent="0">
              <a:buNone/>
            </a:pPr>
            <a:r>
              <a:rPr lang="en-IN" sz="1800" dirty="0"/>
              <a:t>FROM </a:t>
            </a:r>
            <a:r>
              <a:rPr lang="en-IN" sz="1800" dirty="0" err="1"/>
              <a:t>ubuntu</a:t>
            </a:r>
            <a:endParaRPr lang="en-IN" sz="1800" dirty="0"/>
          </a:p>
          <a:p>
            <a:pPr marL="457200" lvl="1" indent="0">
              <a:buNone/>
            </a:pPr>
            <a:r>
              <a:rPr lang="en-IN" sz="1800" dirty="0"/>
              <a:t>FROM centos</a:t>
            </a:r>
          </a:p>
          <a:p>
            <a:pPr marL="457200" lvl="1" indent="0">
              <a:buNone/>
            </a:pPr>
            <a:r>
              <a:rPr lang="en-IN" sz="1800" dirty="0"/>
              <a:t>FROM python:3</a:t>
            </a:r>
          </a:p>
          <a:p>
            <a:pPr marL="0" indent="0">
              <a:buNone/>
            </a:pPr>
            <a:endParaRPr lang="en-IN" sz="1800" dirty="0"/>
          </a:p>
          <a:p>
            <a:endParaRPr lang="en-IN" sz="1800" dirty="0"/>
          </a:p>
        </p:txBody>
      </p:sp>
      <p:graphicFrame>
        <p:nvGraphicFramePr>
          <p:cNvPr id="7" name="Table 6"/>
          <p:cNvGraphicFramePr>
            <a:graphicFrameLocks noGrp="1"/>
          </p:cNvGraphicFramePr>
          <p:nvPr>
            <p:extLst>
              <p:ext uri="{D42A27DB-BD31-4B8C-83A1-F6EECF244321}">
                <p14:modId xmlns:p14="http://schemas.microsoft.com/office/powerpoint/2010/main" val="1865263937"/>
              </p:ext>
            </p:extLst>
          </p:nvPr>
        </p:nvGraphicFramePr>
        <p:xfrm>
          <a:off x="1536954" y="2305209"/>
          <a:ext cx="5935980" cy="319786"/>
        </p:xfrm>
        <a:graphic>
          <a:graphicData uri="http://schemas.openxmlformats.org/drawingml/2006/table">
            <a:tbl>
              <a:tblPr>
                <a:tableStyleId>{5C22544A-7EE6-4342-B048-85BDC9FD1C3A}</a:tableStyleId>
              </a:tblPr>
              <a:tblGrid>
                <a:gridCol w="5935980">
                  <a:extLst>
                    <a:ext uri="{9D8B030D-6E8A-4147-A177-3AD203B41FA5}">
                      <a16:colId xmlns:a16="http://schemas.microsoft.com/office/drawing/2014/main" val="26063067"/>
                    </a:ext>
                  </a:extLst>
                </a:gridCol>
              </a:tblGrid>
              <a:tr h="0">
                <a:tc>
                  <a:txBody>
                    <a:bodyPr/>
                    <a:lstStyle/>
                    <a:p>
                      <a:pPr algn="just">
                        <a:lnSpc>
                          <a:spcPct val="115000"/>
                        </a:lnSpc>
                        <a:spcBef>
                          <a:spcPts val="1000"/>
                        </a:spcBef>
                        <a:spcAft>
                          <a:spcPts val="0"/>
                        </a:spcAft>
                      </a:pPr>
                      <a:r>
                        <a:rPr lang="en-IN" sz="1100" dirty="0">
                          <a:effectLst/>
                        </a:rPr>
                        <a:t>FROM &lt;image name&gt;:&lt;tag name&gt;</a:t>
                      </a:r>
                      <a:endParaRPr lang="en-IN" sz="1100" dirty="0">
                        <a:solidFill>
                          <a:srgbClr val="666666"/>
                        </a:solidFill>
                        <a:effectLst/>
                        <a:latin typeface="Droid Serif"/>
                        <a:ea typeface="Droid Serif"/>
                        <a:cs typeface="Droid Serif"/>
                      </a:endParaRPr>
                    </a:p>
                  </a:txBody>
                  <a:tcPr marL="63500" marR="63500" marT="63500" marB="63500"/>
                </a:tc>
                <a:extLst>
                  <a:ext uri="{0D108BD9-81ED-4DB2-BD59-A6C34878D82A}">
                    <a16:rowId xmlns:a16="http://schemas.microsoft.com/office/drawing/2014/main" val="3923778464"/>
                  </a:ext>
                </a:extLst>
              </a:tr>
            </a:tbl>
          </a:graphicData>
        </a:graphic>
      </p:graphicFrame>
    </p:spTree>
    <p:extLst>
      <p:ext uri="{BB962C8B-B14F-4D97-AF65-F5344CB8AC3E}">
        <p14:creationId xmlns:p14="http://schemas.microsoft.com/office/powerpoint/2010/main" val="46173900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4"/>
          </p:nvPr>
        </p:nvSpPr>
        <p:spPr>
          <a:xfrm>
            <a:off x="1248151" y="1256422"/>
            <a:ext cx="10017257" cy="4604882"/>
          </a:xfrm>
        </p:spPr>
        <p:txBody>
          <a:bodyPr/>
          <a:lstStyle/>
          <a:p>
            <a:r>
              <a:rPr lang="en-IN" b="1" dirty="0"/>
              <a:t>RUN</a:t>
            </a:r>
          </a:p>
          <a:p>
            <a:pPr algn="just"/>
            <a:r>
              <a:rPr lang="en-IN" sz="2000" dirty="0"/>
              <a:t>A RUN instruction is used to run specified commands. You can use several RUN instructions to run different commands. But it is an efficient approach to combine all the RUN instructions into a single one.</a:t>
            </a:r>
          </a:p>
          <a:p>
            <a:pPr algn="just"/>
            <a:r>
              <a:rPr lang="en-IN" sz="2000" dirty="0"/>
              <a:t>Each RUN command creates a new cache layer or an intermediate image layer and hence chaining all of them into a single line, becomes efficient. However, chaining multiple RUN instructions could lead to cache bursts as well</a:t>
            </a:r>
            <a:r>
              <a:rPr lang="en-IN" sz="2000" dirty="0" smtClean="0"/>
              <a:t>.</a:t>
            </a:r>
          </a:p>
          <a:p>
            <a:pPr marL="0" indent="0" algn="just">
              <a:buNone/>
            </a:pPr>
            <a:endParaRPr lang="en-IN" sz="2000" dirty="0"/>
          </a:p>
          <a:p>
            <a:pPr>
              <a:lnSpc>
                <a:spcPct val="100000"/>
              </a:lnSpc>
              <a:spcBef>
                <a:spcPts val="0"/>
              </a:spcBef>
            </a:pPr>
            <a:r>
              <a:rPr lang="en-IN" sz="2000" dirty="0"/>
              <a:t>Some example of RUN commands </a:t>
            </a:r>
            <a:r>
              <a:rPr lang="en-IN" sz="2000" dirty="0" smtClean="0"/>
              <a:t>are:            You </a:t>
            </a:r>
            <a:r>
              <a:rPr lang="en-IN" sz="2000" dirty="0"/>
              <a:t>can chain multiple RUN </a:t>
            </a:r>
            <a:r>
              <a:rPr lang="en-IN" sz="2000" dirty="0" smtClean="0"/>
              <a:t>instructions </a:t>
            </a:r>
            <a:r>
              <a:rPr lang="en-IN" sz="2000" dirty="0"/>
              <a:t>in </a:t>
            </a:r>
            <a:r>
              <a:rPr lang="en-IN" sz="2000" dirty="0" smtClean="0"/>
              <a:t>the</a:t>
            </a:r>
          </a:p>
          <a:p>
            <a:pPr marL="0" indent="0">
              <a:lnSpc>
                <a:spcPct val="100000"/>
              </a:lnSpc>
              <a:spcBef>
                <a:spcPts val="0"/>
              </a:spcBef>
              <a:buNone/>
            </a:pPr>
            <a:r>
              <a:rPr lang="en-IN" sz="2000" dirty="0"/>
              <a:t> </a:t>
            </a:r>
            <a:r>
              <a:rPr lang="en-IN" sz="2000" dirty="0" smtClean="0"/>
              <a:t>                                                                                    following way:</a:t>
            </a:r>
            <a:endParaRPr lang="en-IN" sz="2000" dirty="0"/>
          </a:p>
          <a:p>
            <a:pPr>
              <a:lnSpc>
                <a:spcPct val="100000"/>
              </a:lnSpc>
              <a:spcBef>
                <a:spcPts val="0"/>
              </a:spcBef>
            </a:pPr>
            <a:endParaRPr lang="en-IN" sz="2000" dirty="0"/>
          </a:p>
          <a:p>
            <a:endParaRPr lang="en-IN" dirty="0"/>
          </a:p>
        </p:txBody>
      </p:sp>
      <p:sp>
        <p:nvSpPr>
          <p:cNvPr id="4" name="Text Placeholder 1"/>
          <p:cNvSpPr txBox="1">
            <a:spLocks/>
          </p:cNvSpPr>
          <p:nvPr/>
        </p:nvSpPr>
        <p:spPr>
          <a:xfrm>
            <a:off x="1120135" y="437902"/>
            <a:ext cx="9422897" cy="607027"/>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4800" b="1" kern="1200" baseline="0">
                <a:solidFill>
                  <a:srgbClr val="3C3C3C"/>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4400" dirty="0" smtClean="0"/>
              <a:t>Important keywords used in </a:t>
            </a:r>
            <a:r>
              <a:rPr lang="en-IN" sz="4400" dirty="0" err="1" smtClean="0"/>
              <a:t>Dockerfile</a:t>
            </a:r>
            <a:endParaRPr lang="en-IN" sz="4400" dirty="0"/>
          </a:p>
        </p:txBody>
      </p:sp>
      <p:graphicFrame>
        <p:nvGraphicFramePr>
          <p:cNvPr id="5" name="Table 4"/>
          <p:cNvGraphicFramePr>
            <a:graphicFrameLocks noGrp="1"/>
          </p:cNvGraphicFramePr>
          <p:nvPr>
            <p:extLst>
              <p:ext uri="{D42A27DB-BD31-4B8C-83A1-F6EECF244321}">
                <p14:modId xmlns:p14="http://schemas.microsoft.com/office/powerpoint/2010/main" val="1607686211"/>
              </p:ext>
            </p:extLst>
          </p:nvPr>
        </p:nvGraphicFramePr>
        <p:xfrm>
          <a:off x="1701546" y="4262024"/>
          <a:ext cx="3099054" cy="639572"/>
        </p:xfrm>
        <a:graphic>
          <a:graphicData uri="http://schemas.openxmlformats.org/drawingml/2006/table">
            <a:tbl>
              <a:tblPr>
                <a:tableStyleId>{5C22544A-7EE6-4342-B048-85BDC9FD1C3A}</a:tableStyleId>
              </a:tblPr>
              <a:tblGrid>
                <a:gridCol w="3099054">
                  <a:extLst>
                    <a:ext uri="{9D8B030D-6E8A-4147-A177-3AD203B41FA5}">
                      <a16:colId xmlns:a16="http://schemas.microsoft.com/office/drawing/2014/main" val="2245146025"/>
                    </a:ext>
                  </a:extLst>
                </a:gridCol>
              </a:tblGrid>
              <a:tr h="626269">
                <a:tc>
                  <a:txBody>
                    <a:bodyPr/>
                    <a:lstStyle/>
                    <a:p>
                      <a:pPr algn="just">
                        <a:lnSpc>
                          <a:spcPct val="115000"/>
                        </a:lnSpc>
                        <a:spcBef>
                          <a:spcPts val="1000"/>
                        </a:spcBef>
                        <a:spcAft>
                          <a:spcPts val="0"/>
                        </a:spcAft>
                      </a:pPr>
                      <a:r>
                        <a:rPr lang="en-IN" sz="1100" dirty="0">
                          <a:effectLst/>
                        </a:rPr>
                        <a:t>RUN apt−get −y install vim</a:t>
                      </a:r>
                    </a:p>
                    <a:p>
                      <a:pPr algn="just">
                        <a:lnSpc>
                          <a:spcPct val="115000"/>
                        </a:lnSpc>
                        <a:spcBef>
                          <a:spcPts val="1000"/>
                        </a:spcBef>
                        <a:spcAft>
                          <a:spcPts val="0"/>
                        </a:spcAft>
                      </a:pPr>
                      <a:r>
                        <a:rPr lang="en-IN" sz="1100" dirty="0">
                          <a:effectLst/>
                        </a:rPr>
                        <a:t>RUN apt−get −y update</a:t>
                      </a:r>
                      <a:endParaRPr lang="en-IN" sz="1100" dirty="0">
                        <a:solidFill>
                          <a:srgbClr val="666666"/>
                        </a:solidFill>
                        <a:effectLst/>
                        <a:latin typeface="Droid Serif"/>
                        <a:ea typeface="Droid Serif"/>
                        <a:cs typeface="Droid Serif"/>
                      </a:endParaRPr>
                    </a:p>
                  </a:txBody>
                  <a:tcPr marL="63500" marR="63500" marT="63500" marB="63500"/>
                </a:tc>
                <a:extLst>
                  <a:ext uri="{0D108BD9-81ED-4DB2-BD59-A6C34878D82A}">
                    <a16:rowId xmlns:a16="http://schemas.microsoft.com/office/drawing/2014/main" val="3211776657"/>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364336807"/>
              </p:ext>
            </p:extLst>
          </p:nvPr>
        </p:nvGraphicFramePr>
        <p:xfrm>
          <a:off x="6944868" y="4664361"/>
          <a:ext cx="2176272" cy="959358"/>
        </p:xfrm>
        <a:graphic>
          <a:graphicData uri="http://schemas.openxmlformats.org/drawingml/2006/table">
            <a:tbl>
              <a:tblPr>
                <a:tableStyleId>{5C22544A-7EE6-4342-B048-85BDC9FD1C3A}</a:tableStyleId>
              </a:tblPr>
              <a:tblGrid>
                <a:gridCol w="2176272">
                  <a:extLst>
                    <a:ext uri="{9D8B030D-6E8A-4147-A177-3AD203B41FA5}">
                      <a16:colId xmlns:a16="http://schemas.microsoft.com/office/drawing/2014/main" val="1771231437"/>
                    </a:ext>
                  </a:extLst>
                </a:gridCol>
              </a:tblGrid>
              <a:tr h="0">
                <a:tc>
                  <a:txBody>
                    <a:bodyPr/>
                    <a:lstStyle/>
                    <a:p>
                      <a:pPr algn="just">
                        <a:lnSpc>
                          <a:spcPct val="115000"/>
                        </a:lnSpc>
                        <a:spcBef>
                          <a:spcPts val="1000"/>
                        </a:spcBef>
                        <a:spcAft>
                          <a:spcPts val="0"/>
                        </a:spcAft>
                      </a:pPr>
                      <a:r>
                        <a:rPr lang="en-IN" sz="1100" dirty="0">
                          <a:effectLst/>
                        </a:rPr>
                        <a:t>RUN apt−get −y update \</a:t>
                      </a:r>
                    </a:p>
                    <a:p>
                      <a:pPr algn="just">
                        <a:lnSpc>
                          <a:spcPct val="115000"/>
                        </a:lnSpc>
                        <a:spcBef>
                          <a:spcPts val="1000"/>
                        </a:spcBef>
                        <a:spcAft>
                          <a:spcPts val="0"/>
                        </a:spcAft>
                      </a:pPr>
                      <a:r>
                        <a:rPr lang="en-IN" sz="1100" dirty="0">
                          <a:effectLst/>
                        </a:rPr>
                        <a:t>&amp;&amp; apt−get −y install </a:t>
                      </a:r>
                      <a:r>
                        <a:rPr lang="en-IN" sz="1100" dirty="0" err="1">
                          <a:effectLst/>
                        </a:rPr>
                        <a:t>firefox</a:t>
                      </a:r>
                      <a:r>
                        <a:rPr lang="en-IN" sz="1100" dirty="0">
                          <a:effectLst/>
                        </a:rPr>
                        <a:t> \</a:t>
                      </a:r>
                    </a:p>
                    <a:p>
                      <a:pPr algn="just">
                        <a:lnSpc>
                          <a:spcPct val="115000"/>
                        </a:lnSpc>
                        <a:spcBef>
                          <a:spcPts val="1000"/>
                        </a:spcBef>
                        <a:spcAft>
                          <a:spcPts val="0"/>
                        </a:spcAft>
                      </a:pPr>
                      <a:r>
                        <a:rPr lang="en-IN" sz="1100" dirty="0">
                          <a:effectLst/>
                        </a:rPr>
                        <a:t>&amp;&amp; apt−get −y install vim</a:t>
                      </a:r>
                      <a:endParaRPr lang="en-IN" sz="1100" dirty="0">
                        <a:solidFill>
                          <a:srgbClr val="666666"/>
                        </a:solidFill>
                        <a:effectLst/>
                        <a:latin typeface="Droid Serif"/>
                        <a:ea typeface="Droid Serif"/>
                        <a:cs typeface="Droid Serif"/>
                      </a:endParaRPr>
                    </a:p>
                  </a:txBody>
                  <a:tcPr marL="63500" marR="63500" marT="63500" marB="63500"/>
                </a:tc>
                <a:extLst>
                  <a:ext uri="{0D108BD9-81ED-4DB2-BD59-A6C34878D82A}">
                    <a16:rowId xmlns:a16="http://schemas.microsoft.com/office/drawing/2014/main" val="3042754605"/>
                  </a:ext>
                </a:extLst>
              </a:tr>
            </a:tbl>
          </a:graphicData>
        </a:graphic>
      </p:graphicFrame>
    </p:spTree>
    <p:extLst>
      <p:ext uri="{BB962C8B-B14F-4D97-AF65-F5344CB8AC3E}">
        <p14:creationId xmlns:p14="http://schemas.microsoft.com/office/powerpoint/2010/main" val="33906149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4"/>
          </p:nvPr>
        </p:nvSpPr>
        <p:spPr>
          <a:xfrm>
            <a:off x="1284727" y="1183270"/>
            <a:ext cx="9660641" cy="4604882"/>
          </a:xfrm>
        </p:spPr>
        <p:txBody>
          <a:bodyPr/>
          <a:lstStyle/>
          <a:p>
            <a:r>
              <a:rPr lang="en-IN" sz="2000" b="1" dirty="0"/>
              <a:t>CMD</a:t>
            </a:r>
          </a:p>
          <a:p>
            <a:pPr algn="just"/>
            <a:r>
              <a:rPr lang="en-IN" sz="2000" dirty="0"/>
              <a:t>If you want to run a </a:t>
            </a:r>
            <a:r>
              <a:rPr lang="en-IN" sz="2000" dirty="0" err="1"/>
              <a:t>docker</a:t>
            </a:r>
            <a:r>
              <a:rPr lang="en-IN" sz="2000" dirty="0"/>
              <a:t> container by specifying a default command that gets executed for all the containers of that image by default, you can use a CMD command. In case you specify a command during the </a:t>
            </a:r>
            <a:r>
              <a:rPr lang="en-IN" sz="2000" dirty="0" err="1"/>
              <a:t>docker</a:t>
            </a:r>
            <a:r>
              <a:rPr lang="en-IN" sz="2000" dirty="0"/>
              <a:t> run command, it overrides the default one. Specifying more than one CMD instructions, will allow only the last one to get executed.</a:t>
            </a:r>
          </a:p>
          <a:p>
            <a:r>
              <a:rPr lang="en-IN" sz="2400" dirty="0"/>
              <a:t>Example of a CMD command −</a:t>
            </a:r>
          </a:p>
          <a:p>
            <a:endParaRPr lang="en-US" dirty="0" smtClean="0"/>
          </a:p>
          <a:p>
            <a:r>
              <a:rPr lang="en-IN" sz="2000" dirty="0"/>
              <a:t>If you specify the above line in the </a:t>
            </a:r>
            <a:r>
              <a:rPr lang="en-IN" sz="2000" dirty="0" err="1"/>
              <a:t>dockerfile</a:t>
            </a:r>
            <a:r>
              <a:rPr lang="en-IN" sz="2000" dirty="0"/>
              <a:t> and run the container using the following command without specifying any arguments, the output will be “Welcome to MSRIT</a:t>
            </a:r>
            <a:r>
              <a:rPr lang="en-IN" sz="2000" dirty="0" smtClean="0"/>
              <a:t>”</a:t>
            </a:r>
          </a:p>
          <a:p>
            <a:pPr marL="0" indent="0">
              <a:buNone/>
            </a:pPr>
            <a:r>
              <a:rPr lang="en-IN" sz="1600" dirty="0" smtClean="0"/>
              <a:t>   </a:t>
            </a:r>
          </a:p>
          <a:p>
            <a:pPr marL="0" indent="0">
              <a:buNone/>
            </a:pPr>
            <a:r>
              <a:rPr lang="en-IN" sz="2000" b="1" dirty="0" smtClean="0"/>
              <a:t>      </a:t>
            </a:r>
            <a:r>
              <a:rPr lang="en-IN" sz="2000" dirty="0" smtClean="0">
                <a:solidFill>
                  <a:schemeClr val="accent5">
                    <a:lumMod val="75000"/>
                  </a:schemeClr>
                </a:solidFill>
              </a:rPr>
              <a:t>Output </a:t>
            </a:r>
            <a:r>
              <a:rPr lang="en-IN" sz="2000" dirty="0">
                <a:solidFill>
                  <a:schemeClr val="accent5">
                    <a:lumMod val="75000"/>
                  </a:schemeClr>
                </a:solidFill>
              </a:rPr>
              <a:t>− “Welcome to MSRIT”</a:t>
            </a:r>
          </a:p>
          <a:p>
            <a:r>
              <a:rPr lang="en-IN" sz="2000" dirty="0"/>
              <a:t>In case you try to specify any other arguments such as /bin/bash, </a:t>
            </a:r>
            <a:r>
              <a:rPr lang="en-IN" sz="2000" dirty="0" err="1"/>
              <a:t>etc</a:t>
            </a:r>
            <a:r>
              <a:rPr lang="en-IN" sz="2000" dirty="0"/>
              <a:t>, the default CMD command will be overridden</a:t>
            </a:r>
            <a:r>
              <a:rPr lang="en-IN" sz="2000" dirty="0" smtClean="0"/>
              <a:t>.</a:t>
            </a:r>
            <a:endParaRPr lang="en-IN" sz="2000" dirty="0"/>
          </a:p>
          <a:p>
            <a:endParaRPr lang="en-IN" dirty="0"/>
          </a:p>
        </p:txBody>
      </p:sp>
      <p:sp>
        <p:nvSpPr>
          <p:cNvPr id="4" name="Text Placeholder 1"/>
          <p:cNvSpPr txBox="1">
            <a:spLocks/>
          </p:cNvSpPr>
          <p:nvPr/>
        </p:nvSpPr>
        <p:spPr>
          <a:xfrm>
            <a:off x="1120135" y="437902"/>
            <a:ext cx="9422897" cy="607027"/>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4800" b="1" kern="1200" baseline="0">
                <a:solidFill>
                  <a:srgbClr val="3C3C3C"/>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4400" dirty="0" smtClean="0"/>
              <a:t>Important keywords used in </a:t>
            </a:r>
            <a:r>
              <a:rPr lang="en-IN" sz="4400" dirty="0" err="1" smtClean="0"/>
              <a:t>Dockerfile</a:t>
            </a:r>
            <a:endParaRPr lang="en-IN" sz="4400" dirty="0"/>
          </a:p>
        </p:txBody>
      </p:sp>
      <p:graphicFrame>
        <p:nvGraphicFramePr>
          <p:cNvPr id="5" name="Table 4"/>
          <p:cNvGraphicFramePr>
            <a:graphicFrameLocks noGrp="1"/>
          </p:cNvGraphicFramePr>
          <p:nvPr>
            <p:extLst>
              <p:ext uri="{D42A27DB-BD31-4B8C-83A1-F6EECF244321}">
                <p14:modId xmlns:p14="http://schemas.microsoft.com/office/powerpoint/2010/main" val="2733602006"/>
              </p:ext>
            </p:extLst>
          </p:nvPr>
        </p:nvGraphicFramePr>
        <p:xfrm>
          <a:off x="1594104" y="3321119"/>
          <a:ext cx="2822448" cy="372364"/>
        </p:xfrm>
        <a:graphic>
          <a:graphicData uri="http://schemas.openxmlformats.org/drawingml/2006/table">
            <a:tbl>
              <a:tblPr>
                <a:tableStyleId>{5C22544A-7EE6-4342-B048-85BDC9FD1C3A}</a:tableStyleId>
              </a:tblPr>
              <a:tblGrid>
                <a:gridCol w="2822448">
                  <a:extLst>
                    <a:ext uri="{9D8B030D-6E8A-4147-A177-3AD203B41FA5}">
                      <a16:colId xmlns:a16="http://schemas.microsoft.com/office/drawing/2014/main" val="2820488255"/>
                    </a:ext>
                  </a:extLst>
                </a:gridCol>
              </a:tblGrid>
              <a:tr h="0">
                <a:tc>
                  <a:txBody>
                    <a:bodyPr/>
                    <a:lstStyle/>
                    <a:p>
                      <a:pPr algn="just">
                        <a:lnSpc>
                          <a:spcPct val="115000"/>
                        </a:lnSpc>
                        <a:spcBef>
                          <a:spcPts val="1000"/>
                        </a:spcBef>
                        <a:spcAft>
                          <a:spcPts val="0"/>
                        </a:spcAft>
                      </a:pPr>
                      <a:r>
                        <a:rPr lang="en-IN" sz="1400" b="1" dirty="0">
                          <a:effectLst/>
                        </a:rPr>
                        <a:t>CMD echo "Welcome to MSRIT"</a:t>
                      </a:r>
                      <a:endParaRPr lang="en-IN" sz="1400" b="1" dirty="0">
                        <a:solidFill>
                          <a:srgbClr val="666666"/>
                        </a:solidFill>
                        <a:effectLst/>
                        <a:latin typeface="Droid Serif"/>
                        <a:ea typeface="Droid Serif"/>
                        <a:cs typeface="Droid Serif"/>
                      </a:endParaRPr>
                    </a:p>
                  </a:txBody>
                  <a:tcPr marL="63500" marR="63500" marT="63500" marB="63500"/>
                </a:tc>
                <a:extLst>
                  <a:ext uri="{0D108BD9-81ED-4DB2-BD59-A6C34878D82A}">
                    <a16:rowId xmlns:a16="http://schemas.microsoft.com/office/drawing/2014/main" val="219897418"/>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275795020"/>
              </p:ext>
            </p:extLst>
          </p:nvPr>
        </p:nvGraphicFramePr>
        <p:xfrm>
          <a:off x="1594104" y="4444905"/>
          <a:ext cx="5913120" cy="372364"/>
        </p:xfrm>
        <a:graphic>
          <a:graphicData uri="http://schemas.openxmlformats.org/drawingml/2006/table">
            <a:tbl>
              <a:tblPr>
                <a:tableStyleId>{5C22544A-7EE6-4342-B048-85BDC9FD1C3A}</a:tableStyleId>
              </a:tblPr>
              <a:tblGrid>
                <a:gridCol w="5913120">
                  <a:extLst>
                    <a:ext uri="{9D8B030D-6E8A-4147-A177-3AD203B41FA5}">
                      <a16:colId xmlns:a16="http://schemas.microsoft.com/office/drawing/2014/main" val="3604144854"/>
                    </a:ext>
                  </a:extLst>
                </a:gridCol>
              </a:tblGrid>
              <a:tr h="0">
                <a:tc>
                  <a:txBody>
                    <a:bodyPr/>
                    <a:lstStyle/>
                    <a:p>
                      <a:pPr algn="just">
                        <a:lnSpc>
                          <a:spcPct val="115000"/>
                        </a:lnSpc>
                        <a:spcBef>
                          <a:spcPts val="1000"/>
                        </a:spcBef>
                        <a:spcAft>
                          <a:spcPts val="0"/>
                        </a:spcAft>
                      </a:pPr>
                      <a:r>
                        <a:rPr lang="en-IN" sz="1400" b="1" dirty="0" err="1" smtClean="0">
                          <a:effectLst/>
                        </a:rPr>
                        <a:t>docker</a:t>
                      </a:r>
                      <a:r>
                        <a:rPr lang="en-IN" sz="1400" b="1" dirty="0" smtClean="0">
                          <a:effectLst/>
                        </a:rPr>
                        <a:t> </a:t>
                      </a:r>
                      <a:r>
                        <a:rPr lang="en-IN" sz="1400" b="1" dirty="0">
                          <a:effectLst/>
                        </a:rPr>
                        <a:t>run −it &lt;</a:t>
                      </a:r>
                      <a:r>
                        <a:rPr lang="en-IN" sz="1400" b="1" dirty="0" err="1">
                          <a:effectLst/>
                        </a:rPr>
                        <a:t>image_name</a:t>
                      </a:r>
                      <a:r>
                        <a:rPr lang="en-IN" sz="1400" b="1" dirty="0">
                          <a:effectLst/>
                        </a:rPr>
                        <a:t>&gt;</a:t>
                      </a:r>
                      <a:endParaRPr lang="en-IN" sz="1400" b="1" dirty="0">
                        <a:solidFill>
                          <a:srgbClr val="666666"/>
                        </a:solidFill>
                        <a:effectLst/>
                        <a:latin typeface="Droid Serif"/>
                        <a:ea typeface="Droid Serif"/>
                        <a:cs typeface="Droid Serif"/>
                      </a:endParaRPr>
                    </a:p>
                  </a:txBody>
                  <a:tcPr marL="63500" marR="63500" marT="63500" marB="63500"/>
                </a:tc>
                <a:extLst>
                  <a:ext uri="{0D108BD9-81ED-4DB2-BD59-A6C34878D82A}">
                    <a16:rowId xmlns:a16="http://schemas.microsoft.com/office/drawing/2014/main" val="2085411590"/>
                  </a:ext>
                </a:extLst>
              </a:tr>
            </a:tbl>
          </a:graphicData>
        </a:graphic>
      </p:graphicFrame>
    </p:spTree>
    <p:extLst>
      <p:ext uri="{BB962C8B-B14F-4D97-AF65-F5344CB8AC3E}">
        <p14:creationId xmlns:p14="http://schemas.microsoft.com/office/powerpoint/2010/main" val="374208699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4"/>
          </p:nvPr>
        </p:nvSpPr>
        <p:spPr>
          <a:xfrm>
            <a:off x="1120135" y="1256422"/>
            <a:ext cx="9989825" cy="4339706"/>
          </a:xfrm>
        </p:spPr>
        <p:txBody>
          <a:bodyPr/>
          <a:lstStyle/>
          <a:p>
            <a:r>
              <a:rPr lang="en-IN" sz="2000" b="1" dirty="0"/>
              <a:t>ENTRYPOINT</a:t>
            </a:r>
          </a:p>
          <a:p>
            <a:pPr algn="just"/>
            <a:r>
              <a:rPr lang="en-IN" sz="2000" dirty="0"/>
              <a:t>The difference between ENTRYPOINT and CMD is that, if you try to specify default arguments in the </a:t>
            </a:r>
            <a:r>
              <a:rPr lang="en-IN" sz="2000" dirty="0" err="1"/>
              <a:t>docker</a:t>
            </a:r>
            <a:r>
              <a:rPr lang="en-IN" sz="2000" dirty="0"/>
              <a:t> run command, it will not ignore the ENTRYPOINT arguments. The exec form of an ENTRYPOINT command is −</a:t>
            </a:r>
          </a:p>
          <a:p>
            <a:r>
              <a:rPr lang="en-IN" sz="2000" dirty="0"/>
              <a:t>ENTRYPOINT [“&lt;executable-command&gt;”, “&lt;parameter 1&gt;”, “&lt;parameter 2&gt;”, ….]</a:t>
            </a:r>
          </a:p>
          <a:p>
            <a:pPr algn="just"/>
            <a:r>
              <a:rPr lang="en-IN" sz="2000" dirty="0"/>
              <a:t>If you have used the exec form of the ENTRYPOINT instruction, you can also set additional parameters with the help of CMD command. For example </a:t>
            </a:r>
            <a:r>
              <a:rPr lang="en-IN" sz="2000" dirty="0" smtClean="0"/>
              <a:t>−</a:t>
            </a:r>
          </a:p>
          <a:p>
            <a:endParaRPr lang="en-US" sz="2000" dirty="0"/>
          </a:p>
          <a:p>
            <a:r>
              <a:rPr lang="en-IN" sz="2000" dirty="0"/>
              <a:t>Running </a:t>
            </a:r>
            <a:r>
              <a:rPr lang="en-IN" sz="2000" dirty="0" err="1"/>
              <a:t>docker</a:t>
            </a:r>
            <a:r>
              <a:rPr lang="en-IN" sz="2000" dirty="0"/>
              <a:t> run command without any argument would output −</a:t>
            </a:r>
          </a:p>
          <a:p>
            <a:pPr marL="0" indent="0">
              <a:buNone/>
            </a:pPr>
            <a:r>
              <a:rPr lang="en-IN" sz="2000" dirty="0">
                <a:solidFill>
                  <a:schemeClr val="accent5">
                    <a:lumMod val="75000"/>
                  </a:schemeClr>
                </a:solidFill>
              </a:rPr>
              <a:t>Welcome to MSRIT Hello World!</a:t>
            </a:r>
          </a:p>
          <a:p>
            <a:r>
              <a:rPr lang="en-IN" sz="2000" dirty="0"/>
              <a:t>If you specify any other CLI arguments, “Hello World!” will get overridden</a:t>
            </a:r>
            <a:r>
              <a:rPr lang="en-IN" sz="2000" dirty="0" smtClean="0"/>
              <a:t>.</a:t>
            </a:r>
            <a:endParaRPr lang="en-IN" sz="2000" dirty="0"/>
          </a:p>
          <a:p>
            <a:endParaRPr lang="en-IN" sz="2000" dirty="0"/>
          </a:p>
        </p:txBody>
      </p:sp>
      <p:sp>
        <p:nvSpPr>
          <p:cNvPr id="4" name="Text Placeholder 1"/>
          <p:cNvSpPr txBox="1">
            <a:spLocks/>
          </p:cNvSpPr>
          <p:nvPr/>
        </p:nvSpPr>
        <p:spPr>
          <a:xfrm>
            <a:off x="1120135" y="437902"/>
            <a:ext cx="9422897" cy="607027"/>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4800" b="1" kern="1200" baseline="0">
                <a:solidFill>
                  <a:srgbClr val="3C3C3C"/>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4400" dirty="0" smtClean="0"/>
              <a:t>Important keywords used in </a:t>
            </a:r>
            <a:r>
              <a:rPr lang="en-IN" sz="4400" dirty="0" err="1" smtClean="0"/>
              <a:t>Dockerfile</a:t>
            </a:r>
            <a:endParaRPr lang="en-IN" sz="4400" dirty="0"/>
          </a:p>
        </p:txBody>
      </p:sp>
      <p:graphicFrame>
        <p:nvGraphicFramePr>
          <p:cNvPr id="5" name="Table 4"/>
          <p:cNvGraphicFramePr>
            <a:graphicFrameLocks noGrp="1"/>
          </p:cNvGraphicFramePr>
          <p:nvPr>
            <p:extLst>
              <p:ext uri="{D42A27DB-BD31-4B8C-83A1-F6EECF244321}">
                <p14:modId xmlns:p14="http://schemas.microsoft.com/office/powerpoint/2010/main" val="3511204682"/>
              </p:ext>
            </p:extLst>
          </p:nvPr>
        </p:nvGraphicFramePr>
        <p:xfrm>
          <a:off x="1328928" y="3617500"/>
          <a:ext cx="4312920" cy="462280"/>
        </p:xfrm>
        <a:graphic>
          <a:graphicData uri="http://schemas.openxmlformats.org/drawingml/2006/table">
            <a:tbl>
              <a:tblPr>
                <a:tableStyleId>{5C22544A-7EE6-4342-B048-85BDC9FD1C3A}</a:tableStyleId>
              </a:tblPr>
              <a:tblGrid>
                <a:gridCol w="4312920">
                  <a:extLst>
                    <a:ext uri="{9D8B030D-6E8A-4147-A177-3AD203B41FA5}">
                      <a16:colId xmlns:a16="http://schemas.microsoft.com/office/drawing/2014/main" val="2760939131"/>
                    </a:ext>
                  </a:extLst>
                </a:gridCol>
              </a:tblGrid>
              <a:tr h="0">
                <a:tc>
                  <a:txBody>
                    <a:bodyPr/>
                    <a:lstStyle/>
                    <a:p>
                      <a:pPr algn="just">
                        <a:lnSpc>
                          <a:spcPct val="100000"/>
                        </a:lnSpc>
                        <a:spcBef>
                          <a:spcPts val="0"/>
                        </a:spcBef>
                        <a:spcAft>
                          <a:spcPts val="0"/>
                        </a:spcAft>
                      </a:pPr>
                      <a:r>
                        <a:rPr lang="en-IN" sz="1100" dirty="0">
                          <a:effectLst/>
                        </a:rPr>
                        <a:t>ENTRYPOINT ["/bin/echo", "Welcome to MSRIT"]</a:t>
                      </a:r>
                    </a:p>
                    <a:p>
                      <a:pPr algn="just">
                        <a:lnSpc>
                          <a:spcPct val="100000"/>
                        </a:lnSpc>
                        <a:spcBef>
                          <a:spcPts val="0"/>
                        </a:spcBef>
                        <a:spcAft>
                          <a:spcPts val="0"/>
                        </a:spcAft>
                      </a:pPr>
                      <a:r>
                        <a:rPr lang="en-IN" sz="1100" dirty="0">
                          <a:effectLst/>
                        </a:rPr>
                        <a:t>CMD ["Hello World!"]</a:t>
                      </a:r>
                      <a:endParaRPr lang="en-IN" sz="1100" dirty="0">
                        <a:solidFill>
                          <a:srgbClr val="666666"/>
                        </a:solidFill>
                        <a:effectLst/>
                        <a:latin typeface="Droid Serif"/>
                        <a:ea typeface="Droid Serif"/>
                        <a:cs typeface="Droid Serif"/>
                      </a:endParaRPr>
                    </a:p>
                  </a:txBody>
                  <a:tcPr marL="63500" marR="63500" marT="63500" marB="63500"/>
                </a:tc>
                <a:extLst>
                  <a:ext uri="{0D108BD9-81ED-4DB2-BD59-A6C34878D82A}">
                    <a16:rowId xmlns:a16="http://schemas.microsoft.com/office/drawing/2014/main" val="1537564195"/>
                  </a:ext>
                </a:extLst>
              </a:tr>
            </a:tbl>
          </a:graphicData>
        </a:graphic>
      </p:graphicFrame>
    </p:spTree>
    <p:extLst>
      <p:ext uri="{BB962C8B-B14F-4D97-AF65-F5344CB8AC3E}">
        <p14:creationId xmlns:p14="http://schemas.microsoft.com/office/powerpoint/2010/main" val="19742319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4"/>
          </p:nvPr>
        </p:nvSpPr>
        <p:spPr>
          <a:xfrm>
            <a:off x="1211575" y="1265566"/>
            <a:ext cx="10255001" cy="4577450"/>
          </a:xfrm>
        </p:spPr>
        <p:txBody>
          <a:bodyPr/>
          <a:lstStyle/>
          <a:p>
            <a:pPr algn="just">
              <a:lnSpc>
                <a:spcPct val="100000"/>
              </a:lnSpc>
              <a:spcBef>
                <a:spcPts val="0"/>
              </a:spcBef>
            </a:pPr>
            <a:r>
              <a:rPr lang="en-IN" sz="2000" b="1" dirty="0" smtClean="0"/>
              <a:t>WORKDIR :</a:t>
            </a:r>
            <a:r>
              <a:rPr lang="en-IN" sz="2000" dirty="0" smtClean="0"/>
              <a:t>You </a:t>
            </a:r>
            <a:r>
              <a:rPr lang="en-IN" sz="2000" dirty="0"/>
              <a:t>can specify your working directory inside the container using the WORKDIR instruction. Any other instruction after that in the </a:t>
            </a:r>
            <a:r>
              <a:rPr lang="en-IN" sz="2000" dirty="0" err="1"/>
              <a:t>dockerfile</a:t>
            </a:r>
            <a:r>
              <a:rPr lang="en-IN" sz="2000" dirty="0"/>
              <a:t>, will be executed on that particular working directory only.</a:t>
            </a:r>
          </a:p>
          <a:p>
            <a:pPr marL="0" indent="0">
              <a:buNone/>
            </a:pPr>
            <a:r>
              <a:rPr lang="en-IN" sz="2000" dirty="0" smtClean="0"/>
              <a:t>       For </a:t>
            </a:r>
            <a:r>
              <a:rPr lang="en-IN" sz="2000" dirty="0"/>
              <a:t>example</a:t>
            </a:r>
            <a:r>
              <a:rPr lang="en-IN" sz="1400" dirty="0" smtClean="0"/>
              <a:t>,                                                         </a:t>
            </a:r>
            <a:r>
              <a:rPr lang="en-IN" sz="1800" dirty="0" smtClean="0"/>
              <a:t>Sets </a:t>
            </a:r>
            <a:r>
              <a:rPr lang="en-IN" sz="1800" dirty="0"/>
              <a:t>the working directory to /</a:t>
            </a:r>
            <a:r>
              <a:rPr lang="en-IN" sz="1800" dirty="0" err="1"/>
              <a:t>usr</a:t>
            </a:r>
            <a:r>
              <a:rPr lang="en-IN" sz="1800" dirty="0"/>
              <a:t>/</a:t>
            </a:r>
            <a:r>
              <a:rPr lang="en-IN" sz="1800" dirty="0" err="1"/>
              <a:t>src</a:t>
            </a:r>
            <a:r>
              <a:rPr lang="en-IN" sz="1800" dirty="0"/>
              <a:t>/app inside the </a:t>
            </a:r>
            <a:r>
              <a:rPr lang="en-IN" sz="1800" dirty="0" smtClean="0"/>
              <a:t>container.</a:t>
            </a:r>
          </a:p>
          <a:p>
            <a:pPr algn="just">
              <a:lnSpc>
                <a:spcPct val="100000"/>
              </a:lnSpc>
              <a:spcBef>
                <a:spcPts val="0"/>
              </a:spcBef>
            </a:pPr>
            <a:r>
              <a:rPr lang="en-IN" sz="2000" b="1" dirty="0" smtClean="0"/>
              <a:t>COPY: </a:t>
            </a:r>
            <a:r>
              <a:rPr lang="en-IN" sz="2000" dirty="0" smtClean="0"/>
              <a:t>This </a:t>
            </a:r>
            <a:r>
              <a:rPr lang="en-IN" sz="2000" dirty="0"/>
              <a:t>instruction allows you to copy a directory from your local machine to the </a:t>
            </a:r>
            <a:r>
              <a:rPr lang="en-IN" sz="2000" dirty="0" err="1"/>
              <a:t>docker</a:t>
            </a:r>
            <a:r>
              <a:rPr lang="en-IN" sz="2000" dirty="0"/>
              <a:t> container</a:t>
            </a:r>
            <a:r>
              <a:rPr lang="en-IN" sz="2000" dirty="0" smtClean="0"/>
              <a:t>. </a:t>
            </a:r>
            <a:r>
              <a:rPr lang="en-IN" sz="2000" dirty="0"/>
              <a:t>This would copy all the files inside the directory ∽/Desktop/</a:t>
            </a:r>
            <a:r>
              <a:rPr lang="en-IN" sz="2000" dirty="0" err="1"/>
              <a:t>myapp</a:t>
            </a:r>
            <a:r>
              <a:rPr lang="en-IN" sz="2000" dirty="0"/>
              <a:t> in your local machine to your current working directory inside the </a:t>
            </a:r>
            <a:r>
              <a:rPr lang="en-IN" sz="2000" dirty="0" err="1"/>
              <a:t>docker</a:t>
            </a:r>
            <a:r>
              <a:rPr lang="en-IN" sz="2000" dirty="0"/>
              <a:t> container</a:t>
            </a:r>
            <a:r>
              <a:rPr lang="en-IN" sz="2000" dirty="0" smtClean="0"/>
              <a:t>. For </a:t>
            </a:r>
            <a:r>
              <a:rPr lang="en-IN" sz="2000" dirty="0"/>
              <a:t>example,</a:t>
            </a:r>
          </a:p>
          <a:p>
            <a:endParaRPr lang="en-IN" sz="2000" dirty="0" smtClean="0"/>
          </a:p>
          <a:p>
            <a:endParaRPr lang="en-IN" sz="2000" dirty="0"/>
          </a:p>
          <a:p>
            <a:pPr algn="just"/>
            <a:r>
              <a:rPr lang="en-IN" sz="2000" b="1" dirty="0" smtClean="0"/>
              <a:t>LABEL </a:t>
            </a:r>
            <a:r>
              <a:rPr lang="en-IN" sz="2000" dirty="0" smtClean="0"/>
              <a:t>You </a:t>
            </a:r>
            <a:r>
              <a:rPr lang="en-IN" sz="2000" dirty="0"/>
              <a:t>can use a LABEL instruction to add description or meta data for a </a:t>
            </a:r>
            <a:r>
              <a:rPr lang="en-IN" sz="2000" dirty="0" err="1"/>
              <a:t>docker</a:t>
            </a:r>
            <a:r>
              <a:rPr lang="en-IN" sz="2000" dirty="0"/>
              <a:t> image. Its a key−value pair.</a:t>
            </a:r>
          </a:p>
          <a:p>
            <a:endParaRPr lang="en-IN" dirty="0"/>
          </a:p>
        </p:txBody>
      </p:sp>
      <p:sp>
        <p:nvSpPr>
          <p:cNvPr id="4" name="Text Placeholder 1"/>
          <p:cNvSpPr txBox="1">
            <a:spLocks/>
          </p:cNvSpPr>
          <p:nvPr/>
        </p:nvSpPr>
        <p:spPr>
          <a:xfrm>
            <a:off x="1120135" y="437902"/>
            <a:ext cx="9422897" cy="607027"/>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4800" b="1" kern="1200" baseline="0">
                <a:solidFill>
                  <a:srgbClr val="3C3C3C"/>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4400" dirty="0" smtClean="0"/>
              <a:t>Important keywords used in </a:t>
            </a:r>
            <a:r>
              <a:rPr lang="en-IN" sz="4400" dirty="0" err="1" smtClean="0"/>
              <a:t>Dockerfile</a:t>
            </a:r>
            <a:endParaRPr lang="en-IN" sz="4400" dirty="0"/>
          </a:p>
        </p:txBody>
      </p:sp>
      <p:graphicFrame>
        <p:nvGraphicFramePr>
          <p:cNvPr id="7" name="Table 6"/>
          <p:cNvGraphicFramePr>
            <a:graphicFrameLocks noGrp="1"/>
          </p:cNvGraphicFramePr>
          <p:nvPr>
            <p:extLst>
              <p:ext uri="{D42A27DB-BD31-4B8C-83A1-F6EECF244321}">
                <p14:modId xmlns:p14="http://schemas.microsoft.com/office/powerpoint/2010/main" val="2398968808"/>
              </p:ext>
            </p:extLst>
          </p:nvPr>
        </p:nvGraphicFramePr>
        <p:xfrm>
          <a:off x="3218688" y="2347283"/>
          <a:ext cx="1901952" cy="319786"/>
        </p:xfrm>
        <a:graphic>
          <a:graphicData uri="http://schemas.openxmlformats.org/drawingml/2006/table">
            <a:tbl>
              <a:tblPr>
                <a:tableStyleId>{5C22544A-7EE6-4342-B048-85BDC9FD1C3A}</a:tableStyleId>
              </a:tblPr>
              <a:tblGrid>
                <a:gridCol w="1901952">
                  <a:extLst>
                    <a:ext uri="{9D8B030D-6E8A-4147-A177-3AD203B41FA5}">
                      <a16:colId xmlns:a16="http://schemas.microsoft.com/office/drawing/2014/main" val="1492464474"/>
                    </a:ext>
                  </a:extLst>
                </a:gridCol>
              </a:tblGrid>
              <a:tr h="0">
                <a:tc>
                  <a:txBody>
                    <a:bodyPr/>
                    <a:lstStyle/>
                    <a:p>
                      <a:pPr algn="just">
                        <a:lnSpc>
                          <a:spcPct val="115000"/>
                        </a:lnSpc>
                        <a:spcBef>
                          <a:spcPts val="1000"/>
                        </a:spcBef>
                        <a:spcAft>
                          <a:spcPts val="0"/>
                        </a:spcAft>
                      </a:pPr>
                      <a:r>
                        <a:rPr lang="en-IN" sz="1100" dirty="0">
                          <a:effectLst/>
                        </a:rPr>
                        <a:t>WORKDIR /</a:t>
                      </a:r>
                      <a:r>
                        <a:rPr lang="en-IN" sz="1100" dirty="0" err="1">
                          <a:effectLst/>
                        </a:rPr>
                        <a:t>usr</a:t>
                      </a:r>
                      <a:r>
                        <a:rPr lang="en-IN" sz="1100" dirty="0">
                          <a:effectLst/>
                        </a:rPr>
                        <a:t>/</a:t>
                      </a:r>
                      <a:r>
                        <a:rPr lang="en-IN" sz="1100" dirty="0" err="1">
                          <a:effectLst/>
                        </a:rPr>
                        <a:t>src</a:t>
                      </a:r>
                      <a:r>
                        <a:rPr lang="en-IN" sz="1100" dirty="0">
                          <a:effectLst/>
                        </a:rPr>
                        <a:t>/app</a:t>
                      </a:r>
                      <a:endParaRPr lang="en-IN" sz="1100" dirty="0">
                        <a:solidFill>
                          <a:srgbClr val="666666"/>
                        </a:solidFill>
                        <a:effectLst/>
                        <a:latin typeface="Droid Serif"/>
                        <a:ea typeface="Droid Serif"/>
                        <a:cs typeface="Droid Serif"/>
                      </a:endParaRPr>
                    </a:p>
                  </a:txBody>
                  <a:tcPr marL="63500" marR="63500" marT="63500" marB="63500"/>
                </a:tc>
                <a:extLst>
                  <a:ext uri="{0D108BD9-81ED-4DB2-BD59-A6C34878D82A}">
                    <a16:rowId xmlns:a16="http://schemas.microsoft.com/office/drawing/2014/main" val="1132087518"/>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318337776"/>
              </p:ext>
            </p:extLst>
          </p:nvPr>
        </p:nvGraphicFramePr>
        <p:xfrm>
          <a:off x="1557528" y="3554291"/>
          <a:ext cx="4660392" cy="782320"/>
        </p:xfrm>
        <a:graphic>
          <a:graphicData uri="http://schemas.openxmlformats.org/drawingml/2006/table">
            <a:tbl>
              <a:tblPr>
                <a:tableStyleId>{5C22544A-7EE6-4342-B048-85BDC9FD1C3A}</a:tableStyleId>
              </a:tblPr>
              <a:tblGrid>
                <a:gridCol w="4660392">
                  <a:extLst>
                    <a:ext uri="{9D8B030D-6E8A-4147-A177-3AD203B41FA5}">
                      <a16:colId xmlns:a16="http://schemas.microsoft.com/office/drawing/2014/main" val="2515640466"/>
                    </a:ext>
                  </a:extLst>
                </a:gridCol>
              </a:tblGrid>
              <a:tr h="0">
                <a:tc>
                  <a:txBody>
                    <a:bodyPr/>
                    <a:lstStyle/>
                    <a:p>
                      <a:pPr algn="just">
                        <a:lnSpc>
                          <a:spcPct val="100000"/>
                        </a:lnSpc>
                        <a:spcBef>
                          <a:spcPts val="600"/>
                        </a:spcBef>
                        <a:spcAft>
                          <a:spcPts val="0"/>
                        </a:spcAft>
                      </a:pPr>
                      <a:r>
                        <a:rPr lang="en-IN" sz="1100" dirty="0">
                          <a:effectLst/>
                        </a:rPr>
                        <a:t>FROM </a:t>
                      </a:r>
                      <a:r>
                        <a:rPr lang="en-IN" sz="1100" dirty="0" err="1">
                          <a:effectLst/>
                        </a:rPr>
                        <a:t>ubuntu</a:t>
                      </a:r>
                      <a:endParaRPr lang="en-IN" sz="1100" dirty="0">
                        <a:effectLst/>
                      </a:endParaRPr>
                    </a:p>
                    <a:p>
                      <a:pPr algn="just">
                        <a:lnSpc>
                          <a:spcPct val="100000"/>
                        </a:lnSpc>
                        <a:spcBef>
                          <a:spcPts val="600"/>
                        </a:spcBef>
                        <a:spcAft>
                          <a:spcPts val="0"/>
                        </a:spcAft>
                      </a:pPr>
                      <a:r>
                        <a:rPr lang="en-IN" sz="1100" dirty="0">
                          <a:effectLst/>
                        </a:rPr>
                        <a:t>WORKDIR /</a:t>
                      </a:r>
                      <a:r>
                        <a:rPr lang="en-IN" sz="1100" dirty="0" err="1">
                          <a:effectLst/>
                        </a:rPr>
                        <a:t>usr</a:t>
                      </a:r>
                      <a:r>
                        <a:rPr lang="en-IN" sz="1100" dirty="0">
                          <a:effectLst/>
                        </a:rPr>
                        <a:t>/</a:t>
                      </a:r>
                      <a:r>
                        <a:rPr lang="en-IN" sz="1100" dirty="0" err="1">
                          <a:effectLst/>
                        </a:rPr>
                        <a:t>src</a:t>
                      </a:r>
                      <a:r>
                        <a:rPr lang="en-IN" sz="1100" dirty="0">
                          <a:effectLst/>
                        </a:rPr>
                        <a:t>/app</a:t>
                      </a:r>
                    </a:p>
                    <a:p>
                      <a:pPr algn="just">
                        <a:lnSpc>
                          <a:spcPct val="100000"/>
                        </a:lnSpc>
                        <a:spcBef>
                          <a:spcPts val="600"/>
                        </a:spcBef>
                        <a:spcAft>
                          <a:spcPts val="0"/>
                        </a:spcAft>
                      </a:pPr>
                      <a:r>
                        <a:rPr lang="en-IN" sz="1100" dirty="0">
                          <a:effectLst/>
                        </a:rPr>
                        <a:t>COPY ∽/Desktop/</a:t>
                      </a:r>
                      <a:r>
                        <a:rPr lang="en-IN" sz="1100" dirty="0" err="1">
                          <a:effectLst/>
                        </a:rPr>
                        <a:t>myapp</a:t>
                      </a:r>
                      <a:r>
                        <a:rPr lang="en-IN" sz="1100" dirty="0">
                          <a:effectLst/>
                        </a:rPr>
                        <a:t> .</a:t>
                      </a:r>
                      <a:endParaRPr lang="en-IN" sz="1100" dirty="0">
                        <a:solidFill>
                          <a:srgbClr val="666666"/>
                        </a:solidFill>
                        <a:effectLst/>
                        <a:latin typeface="Droid Serif"/>
                        <a:ea typeface="Droid Serif"/>
                        <a:cs typeface="Droid Serif"/>
                      </a:endParaRPr>
                    </a:p>
                  </a:txBody>
                  <a:tcPr marL="63500" marR="63500" marT="63500" marB="63500"/>
                </a:tc>
                <a:extLst>
                  <a:ext uri="{0D108BD9-81ED-4DB2-BD59-A6C34878D82A}">
                    <a16:rowId xmlns:a16="http://schemas.microsoft.com/office/drawing/2014/main" val="1736067140"/>
                  </a:ext>
                </a:extLst>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1896201852"/>
              </p:ext>
            </p:extLst>
          </p:nvPr>
        </p:nvGraphicFramePr>
        <p:xfrm>
          <a:off x="1557528" y="5223833"/>
          <a:ext cx="2968752" cy="319786"/>
        </p:xfrm>
        <a:graphic>
          <a:graphicData uri="http://schemas.openxmlformats.org/drawingml/2006/table">
            <a:tbl>
              <a:tblPr>
                <a:tableStyleId>{5C22544A-7EE6-4342-B048-85BDC9FD1C3A}</a:tableStyleId>
              </a:tblPr>
              <a:tblGrid>
                <a:gridCol w="2968752">
                  <a:extLst>
                    <a:ext uri="{9D8B030D-6E8A-4147-A177-3AD203B41FA5}">
                      <a16:colId xmlns:a16="http://schemas.microsoft.com/office/drawing/2014/main" val="973687171"/>
                    </a:ext>
                  </a:extLst>
                </a:gridCol>
              </a:tblGrid>
              <a:tr h="0">
                <a:tc>
                  <a:txBody>
                    <a:bodyPr/>
                    <a:lstStyle/>
                    <a:p>
                      <a:pPr algn="just">
                        <a:lnSpc>
                          <a:spcPct val="115000"/>
                        </a:lnSpc>
                        <a:spcBef>
                          <a:spcPts val="1000"/>
                        </a:spcBef>
                        <a:spcAft>
                          <a:spcPts val="0"/>
                        </a:spcAft>
                      </a:pPr>
                      <a:r>
                        <a:rPr lang="en-IN" sz="1100" dirty="0">
                          <a:effectLst/>
                        </a:rPr>
                        <a:t>LABEL description="This is a sample image"</a:t>
                      </a:r>
                      <a:endParaRPr lang="en-IN" sz="1100" dirty="0">
                        <a:solidFill>
                          <a:srgbClr val="666666"/>
                        </a:solidFill>
                        <a:effectLst/>
                        <a:latin typeface="Droid Serif"/>
                        <a:ea typeface="Droid Serif"/>
                        <a:cs typeface="Droid Serif"/>
                      </a:endParaRPr>
                    </a:p>
                  </a:txBody>
                  <a:tcPr marL="63500" marR="63500" marT="63500" marB="63500"/>
                </a:tc>
                <a:extLst>
                  <a:ext uri="{0D108BD9-81ED-4DB2-BD59-A6C34878D82A}">
                    <a16:rowId xmlns:a16="http://schemas.microsoft.com/office/drawing/2014/main" val="2103264248"/>
                  </a:ext>
                </a:extLst>
              </a:tr>
            </a:tbl>
          </a:graphicData>
        </a:graphic>
      </p:graphicFrame>
    </p:spTree>
    <p:extLst>
      <p:ext uri="{BB962C8B-B14F-4D97-AF65-F5344CB8AC3E}">
        <p14:creationId xmlns:p14="http://schemas.microsoft.com/office/powerpoint/2010/main" val="239806561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4"/>
          </p:nvPr>
        </p:nvSpPr>
        <p:spPr>
          <a:xfrm>
            <a:off x="1239007" y="1239880"/>
            <a:ext cx="9578345" cy="4376282"/>
          </a:xfrm>
        </p:spPr>
        <p:txBody>
          <a:bodyPr/>
          <a:lstStyle/>
          <a:p>
            <a:pPr>
              <a:lnSpc>
                <a:spcPct val="100000"/>
              </a:lnSpc>
              <a:spcBef>
                <a:spcPts val="0"/>
              </a:spcBef>
            </a:pPr>
            <a:r>
              <a:rPr lang="en-IN" sz="2000" b="1" dirty="0"/>
              <a:t>ADD</a:t>
            </a:r>
          </a:p>
          <a:p>
            <a:pPr algn="just">
              <a:lnSpc>
                <a:spcPct val="100000"/>
              </a:lnSpc>
              <a:spcBef>
                <a:spcPts val="0"/>
              </a:spcBef>
            </a:pPr>
            <a:r>
              <a:rPr lang="en-IN" sz="2000" dirty="0"/>
              <a:t>Similar to COPY instruction, you can use ADD to copy files and folders from your local machine to </a:t>
            </a:r>
            <a:r>
              <a:rPr lang="en-IN" sz="2000" dirty="0" err="1"/>
              <a:t>docker</a:t>
            </a:r>
            <a:r>
              <a:rPr lang="en-IN" sz="2000" dirty="0"/>
              <a:t> containers. However, ADD also allows you to copy files from a URL as well as a tar file</a:t>
            </a:r>
            <a:r>
              <a:rPr lang="en-IN" sz="2000" dirty="0" smtClean="0"/>
              <a:t>. </a:t>
            </a:r>
          </a:p>
          <a:p>
            <a:pPr>
              <a:lnSpc>
                <a:spcPct val="100000"/>
              </a:lnSpc>
              <a:spcBef>
                <a:spcPts val="0"/>
              </a:spcBef>
            </a:pPr>
            <a:r>
              <a:rPr lang="en-IN" sz="2000" dirty="0" smtClean="0"/>
              <a:t>For example,                                                              Would copy all the contents inside the tar file to /</a:t>
            </a:r>
            <a:r>
              <a:rPr lang="en-IN" sz="2000" dirty="0" err="1" smtClean="0"/>
              <a:t>usr</a:t>
            </a:r>
            <a:r>
              <a:rPr lang="en-IN" sz="2000" dirty="0" smtClean="0"/>
              <a:t>/</a:t>
            </a:r>
            <a:r>
              <a:rPr lang="en-IN" sz="2000" dirty="0" err="1" smtClean="0"/>
              <a:t>src</a:t>
            </a:r>
            <a:r>
              <a:rPr lang="en-IN" sz="2000" dirty="0" smtClean="0"/>
              <a:t>/app inside the container.</a:t>
            </a:r>
          </a:p>
          <a:p>
            <a:pPr>
              <a:lnSpc>
                <a:spcPct val="100000"/>
              </a:lnSpc>
              <a:spcBef>
                <a:spcPts val="0"/>
              </a:spcBef>
            </a:pPr>
            <a:r>
              <a:rPr lang="en-US" sz="2000" dirty="0" smtClean="0"/>
              <a:t>                                                                                      </a:t>
            </a:r>
            <a:r>
              <a:rPr lang="en-IN" sz="2000" dirty="0" smtClean="0"/>
              <a:t>This </a:t>
            </a:r>
            <a:r>
              <a:rPr lang="en-IN" sz="2000" dirty="0"/>
              <a:t>command would copy all the files inside the </a:t>
            </a:r>
            <a:r>
              <a:rPr lang="en-IN" sz="2000" dirty="0" err="1"/>
              <a:t>github</a:t>
            </a:r>
            <a:r>
              <a:rPr lang="en-IN" sz="2000" dirty="0"/>
              <a:t> </a:t>
            </a:r>
            <a:r>
              <a:rPr lang="en-IN" sz="2000" dirty="0" err="1"/>
              <a:t>url</a:t>
            </a:r>
            <a:r>
              <a:rPr lang="en-IN" sz="2000" dirty="0"/>
              <a:t> to the destination</a:t>
            </a:r>
            <a:r>
              <a:rPr lang="en-IN" sz="2000" dirty="0" smtClean="0"/>
              <a:t>.</a:t>
            </a:r>
          </a:p>
          <a:p>
            <a:pPr>
              <a:lnSpc>
                <a:spcPct val="100000"/>
              </a:lnSpc>
              <a:spcBef>
                <a:spcPts val="0"/>
              </a:spcBef>
            </a:pPr>
            <a:r>
              <a:rPr lang="en-IN" sz="2000" b="1" dirty="0"/>
              <a:t>EXPOSE</a:t>
            </a:r>
          </a:p>
          <a:p>
            <a:pPr>
              <a:lnSpc>
                <a:spcPct val="100000"/>
              </a:lnSpc>
              <a:spcBef>
                <a:spcPts val="0"/>
              </a:spcBef>
            </a:pPr>
            <a:r>
              <a:rPr lang="en-IN" sz="2000" dirty="0"/>
              <a:t>The EXPOSE instruction inside the </a:t>
            </a:r>
            <a:r>
              <a:rPr lang="en-IN" sz="2000" dirty="0" err="1"/>
              <a:t>dockerfile</a:t>
            </a:r>
            <a:r>
              <a:rPr lang="en-IN" sz="2000" dirty="0"/>
              <a:t> informs that the container is listening to the specified port in the network. The default protocol is TCP</a:t>
            </a:r>
            <a:r>
              <a:rPr lang="en-IN" sz="2000" dirty="0" smtClean="0"/>
              <a:t>. Example</a:t>
            </a:r>
          </a:p>
          <a:p>
            <a:pPr algn="just">
              <a:lnSpc>
                <a:spcPct val="100000"/>
              </a:lnSpc>
              <a:spcBef>
                <a:spcPts val="0"/>
              </a:spcBef>
            </a:pPr>
            <a:r>
              <a:rPr lang="en-IN" sz="2000" dirty="0"/>
              <a:t>Will map the 8080 port to the container</a:t>
            </a:r>
            <a:r>
              <a:rPr lang="en-IN" sz="2000" dirty="0" smtClean="0"/>
              <a:t>. You </a:t>
            </a:r>
            <a:r>
              <a:rPr lang="en-IN" sz="2000" dirty="0"/>
              <a:t>can use the −p flag with the </a:t>
            </a:r>
            <a:r>
              <a:rPr lang="en-IN" sz="2000" dirty="0" err="1"/>
              <a:t>docker</a:t>
            </a:r>
            <a:r>
              <a:rPr lang="en-IN" sz="2000" dirty="0"/>
              <a:t> run command to make the container listen to another container or the host machine.</a:t>
            </a:r>
          </a:p>
          <a:p>
            <a:endParaRPr lang="en-IN" sz="1800" dirty="0"/>
          </a:p>
          <a:p>
            <a:endParaRPr lang="en-IN" sz="2000" dirty="0"/>
          </a:p>
          <a:p>
            <a:endParaRPr lang="en-IN" sz="2000" dirty="0" smtClean="0"/>
          </a:p>
          <a:p>
            <a:endParaRPr lang="en-IN" sz="2000" dirty="0"/>
          </a:p>
          <a:p>
            <a:endParaRPr lang="en-IN" sz="2000" dirty="0"/>
          </a:p>
        </p:txBody>
      </p:sp>
      <p:sp>
        <p:nvSpPr>
          <p:cNvPr id="4" name="Text Placeholder 1"/>
          <p:cNvSpPr txBox="1">
            <a:spLocks/>
          </p:cNvSpPr>
          <p:nvPr/>
        </p:nvSpPr>
        <p:spPr>
          <a:xfrm>
            <a:off x="1129279" y="492766"/>
            <a:ext cx="9422897" cy="607027"/>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4800" b="1" kern="1200" baseline="0">
                <a:solidFill>
                  <a:srgbClr val="3C3C3C"/>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4400" dirty="0" smtClean="0"/>
              <a:t>Important keywords used in </a:t>
            </a:r>
            <a:r>
              <a:rPr lang="en-IN" sz="4400" dirty="0" err="1" smtClean="0"/>
              <a:t>Dockerfile</a:t>
            </a:r>
            <a:endParaRPr lang="en-IN" sz="4400" dirty="0"/>
          </a:p>
        </p:txBody>
      </p:sp>
      <p:graphicFrame>
        <p:nvGraphicFramePr>
          <p:cNvPr id="5" name="Table 4"/>
          <p:cNvGraphicFramePr>
            <a:graphicFrameLocks noGrp="1"/>
          </p:cNvGraphicFramePr>
          <p:nvPr>
            <p:extLst>
              <p:ext uri="{D42A27DB-BD31-4B8C-83A1-F6EECF244321}">
                <p14:modId xmlns:p14="http://schemas.microsoft.com/office/powerpoint/2010/main" val="4278069826"/>
              </p:ext>
            </p:extLst>
          </p:nvPr>
        </p:nvGraphicFramePr>
        <p:xfrm>
          <a:off x="2983992" y="2488350"/>
          <a:ext cx="3316224" cy="319786"/>
        </p:xfrm>
        <a:graphic>
          <a:graphicData uri="http://schemas.openxmlformats.org/drawingml/2006/table">
            <a:tbl>
              <a:tblPr>
                <a:tableStyleId>{5C22544A-7EE6-4342-B048-85BDC9FD1C3A}</a:tableStyleId>
              </a:tblPr>
              <a:tblGrid>
                <a:gridCol w="3316224">
                  <a:extLst>
                    <a:ext uri="{9D8B030D-6E8A-4147-A177-3AD203B41FA5}">
                      <a16:colId xmlns:a16="http://schemas.microsoft.com/office/drawing/2014/main" val="4059029153"/>
                    </a:ext>
                  </a:extLst>
                </a:gridCol>
              </a:tblGrid>
              <a:tr h="0">
                <a:tc>
                  <a:txBody>
                    <a:bodyPr/>
                    <a:lstStyle/>
                    <a:p>
                      <a:pPr algn="just">
                        <a:lnSpc>
                          <a:spcPct val="115000"/>
                        </a:lnSpc>
                        <a:spcBef>
                          <a:spcPts val="1000"/>
                        </a:spcBef>
                        <a:spcAft>
                          <a:spcPts val="0"/>
                        </a:spcAft>
                      </a:pPr>
                      <a:r>
                        <a:rPr lang="en-IN" sz="1100" dirty="0" smtClean="0">
                          <a:effectLst/>
                        </a:rPr>
                        <a:t>ADD ∽/Desktop/</a:t>
                      </a:r>
                      <a:r>
                        <a:rPr lang="en-IN" sz="1100" dirty="0" err="1" smtClean="0">
                          <a:effectLst/>
                        </a:rPr>
                        <a:t>myapp</a:t>
                      </a:r>
                      <a:r>
                        <a:rPr lang="en-IN" sz="1100" dirty="0" smtClean="0">
                          <a:effectLst/>
                        </a:rPr>
                        <a:t>/practice.tar.gz /</a:t>
                      </a:r>
                      <a:r>
                        <a:rPr lang="en-IN" sz="1100" dirty="0" err="1" smtClean="0">
                          <a:effectLst/>
                        </a:rPr>
                        <a:t>usr</a:t>
                      </a:r>
                      <a:r>
                        <a:rPr lang="en-IN" sz="1100" dirty="0" smtClean="0">
                          <a:effectLst/>
                        </a:rPr>
                        <a:t>/</a:t>
                      </a:r>
                      <a:r>
                        <a:rPr lang="en-IN" sz="1100" dirty="0" err="1" smtClean="0">
                          <a:effectLst/>
                        </a:rPr>
                        <a:t>src</a:t>
                      </a:r>
                      <a:r>
                        <a:rPr lang="en-IN" sz="1100" dirty="0" smtClean="0">
                          <a:effectLst/>
                        </a:rPr>
                        <a:t>/app</a:t>
                      </a:r>
                      <a:endParaRPr lang="en-IN" sz="1100" dirty="0">
                        <a:solidFill>
                          <a:srgbClr val="666666"/>
                        </a:solidFill>
                        <a:effectLst/>
                        <a:latin typeface="Droid Serif"/>
                        <a:ea typeface="Droid Serif"/>
                        <a:cs typeface="Droid Serif"/>
                      </a:endParaRPr>
                    </a:p>
                  </a:txBody>
                  <a:tcPr marL="63500" marR="63500" marT="63500" marB="63500"/>
                </a:tc>
                <a:extLst>
                  <a:ext uri="{0D108BD9-81ED-4DB2-BD59-A6C34878D82A}">
                    <a16:rowId xmlns:a16="http://schemas.microsoft.com/office/drawing/2014/main" val="677198976"/>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2702120980"/>
              </p:ext>
            </p:extLst>
          </p:nvPr>
        </p:nvGraphicFramePr>
        <p:xfrm>
          <a:off x="1527807" y="3108235"/>
          <a:ext cx="4434081" cy="319786"/>
        </p:xfrm>
        <a:graphic>
          <a:graphicData uri="http://schemas.openxmlformats.org/drawingml/2006/table">
            <a:tbl>
              <a:tblPr>
                <a:tableStyleId>{5C22544A-7EE6-4342-B048-85BDC9FD1C3A}</a:tableStyleId>
              </a:tblPr>
              <a:tblGrid>
                <a:gridCol w="4434081">
                  <a:extLst>
                    <a:ext uri="{9D8B030D-6E8A-4147-A177-3AD203B41FA5}">
                      <a16:colId xmlns:a16="http://schemas.microsoft.com/office/drawing/2014/main" val="1824332281"/>
                    </a:ext>
                  </a:extLst>
                </a:gridCol>
              </a:tblGrid>
              <a:tr h="0">
                <a:tc>
                  <a:txBody>
                    <a:bodyPr/>
                    <a:lstStyle/>
                    <a:p>
                      <a:pPr algn="just">
                        <a:lnSpc>
                          <a:spcPct val="115000"/>
                        </a:lnSpc>
                        <a:spcBef>
                          <a:spcPts val="1000"/>
                        </a:spcBef>
                        <a:spcAft>
                          <a:spcPts val="0"/>
                        </a:spcAft>
                      </a:pPr>
                      <a:r>
                        <a:rPr lang="en-IN" sz="1100" dirty="0">
                          <a:effectLst/>
                        </a:rPr>
                        <a:t>ADD &lt;URL such as a </a:t>
                      </a:r>
                      <a:r>
                        <a:rPr lang="en-IN" sz="1100" dirty="0" err="1">
                          <a:effectLst/>
                        </a:rPr>
                        <a:t>github</a:t>
                      </a:r>
                      <a:r>
                        <a:rPr lang="en-IN" sz="1100" dirty="0">
                          <a:effectLst/>
                        </a:rPr>
                        <a:t> </a:t>
                      </a:r>
                      <a:r>
                        <a:rPr lang="en-IN" sz="1100" dirty="0" err="1">
                          <a:effectLst/>
                        </a:rPr>
                        <a:t>url</a:t>
                      </a:r>
                      <a:r>
                        <a:rPr lang="en-IN" sz="1100" dirty="0">
                          <a:effectLst/>
                        </a:rPr>
                        <a:t>&gt; &lt;Destination path </a:t>
                      </a:r>
                      <a:r>
                        <a:rPr lang="en-IN" sz="1100" dirty="0" smtClean="0">
                          <a:effectLst/>
                        </a:rPr>
                        <a:t>inside </a:t>
                      </a:r>
                      <a:r>
                        <a:rPr lang="en-IN" sz="1100" dirty="0">
                          <a:effectLst/>
                        </a:rPr>
                        <a:t>the container&gt;</a:t>
                      </a:r>
                      <a:endParaRPr lang="en-IN" sz="1100" dirty="0">
                        <a:solidFill>
                          <a:srgbClr val="666666"/>
                        </a:solidFill>
                        <a:effectLst/>
                        <a:latin typeface="Droid Serif"/>
                        <a:ea typeface="Droid Serif"/>
                        <a:cs typeface="Droid Serif"/>
                      </a:endParaRPr>
                    </a:p>
                  </a:txBody>
                  <a:tcPr marL="63500" marR="63500" marT="63500" marB="63500"/>
                </a:tc>
                <a:extLst>
                  <a:ext uri="{0D108BD9-81ED-4DB2-BD59-A6C34878D82A}">
                    <a16:rowId xmlns:a16="http://schemas.microsoft.com/office/drawing/2014/main" val="218038658"/>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812592252"/>
              </p:ext>
            </p:extLst>
          </p:nvPr>
        </p:nvGraphicFramePr>
        <p:xfrm>
          <a:off x="8497824" y="4344321"/>
          <a:ext cx="1414272" cy="319786"/>
        </p:xfrm>
        <a:graphic>
          <a:graphicData uri="http://schemas.openxmlformats.org/drawingml/2006/table">
            <a:tbl>
              <a:tblPr>
                <a:tableStyleId>{5C22544A-7EE6-4342-B048-85BDC9FD1C3A}</a:tableStyleId>
              </a:tblPr>
              <a:tblGrid>
                <a:gridCol w="1414272">
                  <a:extLst>
                    <a:ext uri="{9D8B030D-6E8A-4147-A177-3AD203B41FA5}">
                      <a16:colId xmlns:a16="http://schemas.microsoft.com/office/drawing/2014/main" val="4263590744"/>
                    </a:ext>
                  </a:extLst>
                </a:gridCol>
              </a:tblGrid>
              <a:tr h="0">
                <a:tc>
                  <a:txBody>
                    <a:bodyPr/>
                    <a:lstStyle/>
                    <a:p>
                      <a:pPr algn="just">
                        <a:lnSpc>
                          <a:spcPct val="115000"/>
                        </a:lnSpc>
                        <a:spcBef>
                          <a:spcPts val="1000"/>
                        </a:spcBef>
                        <a:spcAft>
                          <a:spcPts val="0"/>
                        </a:spcAft>
                      </a:pPr>
                      <a:r>
                        <a:rPr lang="en-IN" sz="1100" dirty="0">
                          <a:effectLst/>
                        </a:rPr>
                        <a:t>EXPOSE 8080</a:t>
                      </a:r>
                      <a:endParaRPr lang="en-IN" sz="1100" dirty="0">
                        <a:solidFill>
                          <a:srgbClr val="666666"/>
                        </a:solidFill>
                        <a:effectLst/>
                        <a:latin typeface="Droid Serif"/>
                        <a:ea typeface="Droid Serif"/>
                        <a:cs typeface="Droid Serif"/>
                      </a:endParaRPr>
                    </a:p>
                  </a:txBody>
                  <a:tcPr marL="63500" marR="63500" marT="63500" marB="63500"/>
                </a:tc>
                <a:extLst>
                  <a:ext uri="{0D108BD9-81ED-4DB2-BD59-A6C34878D82A}">
                    <a16:rowId xmlns:a16="http://schemas.microsoft.com/office/drawing/2014/main" val="2780701624"/>
                  </a:ext>
                </a:extLst>
              </a:tr>
            </a:tbl>
          </a:graphicData>
        </a:graphic>
      </p:graphicFrame>
    </p:spTree>
    <p:extLst>
      <p:ext uri="{BB962C8B-B14F-4D97-AF65-F5344CB8AC3E}">
        <p14:creationId xmlns:p14="http://schemas.microsoft.com/office/powerpoint/2010/main" val="136899966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906018" y="1252257"/>
            <a:ext cx="4550664" cy="3108543"/>
          </a:xfrm>
          <a:prstGeom prst="rect">
            <a:avLst/>
          </a:prstGeom>
          <a:ln w="15875">
            <a:solidFill>
              <a:schemeClr val="accent1"/>
            </a:solidFill>
          </a:ln>
        </p:spPr>
        <p:txBody>
          <a:bodyPr wrap="square">
            <a:spAutoFit/>
          </a:bodyPr>
          <a:lstStyle/>
          <a:p>
            <a:r>
              <a:rPr lang="en-IN" sz="1400" b="1" dirty="0"/>
              <a:t># getting base image from </a:t>
            </a:r>
            <a:r>
              <a:rPr lang="en-IN" sz="1400" b="1" dirty="0" err="1"/>
              <a:t>ubuntu</a:t>
            </a:r>
            <a:endParaRPr lang="en-IN" sz="1400" b="1" dirty="0"/>
          </a:p>
          <a:p>
            <a:r>
              <a:rPr lang="en-IN" sz="1400" b="1" dirty="0"/>
              <a:t>FROM ubuntu:18.04</a:t>
            </a:r>
          </a:p>
          <a:p>
            <a:r>
              <a:rPr lang="en-IN" sz="1400" b="1" dirty="0"/>
              <a:t>RUN apt-get update</a:t>
            </a:r>
          </a:p>
          <a:p>
            <a:r>
              <a:rPr lang="en-IN" sz="1400" b="1" dirty="0"/>
              <a:t>RUN ["apt-get", "install", "-y", "vim"]</a:t>
            </a:r>
          </a:p>
          <a:p>
            <a:r>
              <a:rPr lang="en-IN" sz="1400" b="1" dirty="0"/>
              <a:t>LABEL description="This is a sample image"</a:t>
            </a:r>
          </a:p>
          <a:p>
            <a:r>
              <a:rPr lang="en-IN" sz="1400" b="1" dirty="0"/>
              <a:t>CMD ["echo", "HEY from </a:t>
            </a:r>
            <a:r>
              <a:rPr lang="en-IN" sz="1400" b="1" dirty="0" err="1"/>
              <a:t>docker</a:t>
            </a:r>
            <a:r>
              <a:rPr lang="en-IN" sz="1400" b="1" dirty="0"/>
              <a:t> image"]</a:t>
            </a:r>
          </a:p>
          <a:p>
            <a:endParaRPr lang="en-IN" sz="1400" b="1" dirty="0" smtClean="0"/>
          </a:p>
          <a:p>
            <a:r>
              <a:rPr lang="en-IN" sz="1400" b="1" dirty="0" smtClean="0"/>
              <a:t>WORKDIR </a:t>
            </a:r>
            <a:r>
              <a:rPr lang="en-IN" sz="1400" b="1" dirty="0"/>
              <a:t>/</a:t>
            </a:r>
            <a:r>
              <a:rPr lang="en-IN" sz="1400" b="1" dirty="0" err="1" smtClean="0"/>
              <a:t>usr</a:t>
            </a:r>
            <a:r>
              <a:rPr lang="en-IN" sz="1400" b="1" dirty="0" smtClean="0"/>
              <a:t>/</a:t>
            </a:r>
            <a:r>
              <a:rPr lang="en-IN" sz="1400" b="1" dirty="0" err="1" smtClean="0"/>
              <a:t>src</a:t>
            </a:r>
            <a:r>
              <a:rPr lang="en-IN" sz="1400" b="1" dirty="0" smtClean="0"/>
              <a:t>/app</a:t>
            </a:r>
          </a:p>
          <a:p>
            <a:endParaRPr lang="en-IN" sz="1400" b="1" dirty="0" smtClean="0"/>
          </a:p>
          <a:p>
            <a:r>
              <a:rPr lang="en-IN" sz="1400" b="1" dirty="0" smtClean="0"/>
              <a:t>#</a:t>
            </a:r>
            <a:r>
              <a:rPr lang="en-IN" sz="1400" b="1" dirty="0"/>
              <a:t>copy mydoc.txt  inside the in your local machine to your </a:t>
            </a:r>
          </a:p>
          <a:p>
            <a:r>
              <a:rPr lang="en-IN" sz="1400" b="1" dirty="0"/>
              <a:t>#current working directory inside the </a:t>
            </a:r>
            <a:r>
              <a:rPr lang="en-IN" sz="1400" b="1" dirty="0" err="1"/>
              <a:t>docker</a:t>
            </a:r>
            <a:r>
              <a:rPr lang="en-IN" sz="1400" b="1" dirty="0"/>
              <a:t> container.</a:t>
            </a:r>
          </a:p>
          <a:p>
            <a:r>
              <a:rPr lang="en-IN" sz="1400" b="1" dirty="0"/>
              <a:t>COPY mydoc.txt .</a:t>
            </a:r>
          </a:p>
          <a:p>
            <a:endParaRPr lang="en-IN" sz="1400" b="1" dirty="0"/>
          </a:p>
          <a:p>
            <a:r>
              <a:rPr lang="en-IN" sz="1400" b="1" dirty="0"/>
              <a:t>ADD Docker_Report.zip  /</a:t>
            </a:r>
            <a:r>
              <a:rPr lang="en-IN" sz="1400" b="1" dirty="0" err="1"/>
              <a:t>usr</a:t>
            </a:r>
            <a:r>
              <a:rPr lang="en-IN" sz="1400" b="1" dirty="0"/>
              <a:t>/</a:t>
            </a:r>
            <a:r>
              <a:rPr lang="en-IN" sz="1400" b="1" dirty="0" err="1"/>
              <a:t>src</a:t>
            </a:r>
            <a:r>
              <a:rPr lang="en-IN" sz="1400" b="1" dirty="0"/>
              <a:t>/app</a:t>
            </a:r>
          </a:p>
        </p:txBody>
      </p:sp>
      <p:sp>
        <p:nvSpPr>
          <p:cNvPr id="2" name="Text Placeholder 1"/>
          <p:cNvSpPr>
            <a:spLocks noGrp="1"/>
          </p:cNvSpPr>
          <p:nvPr>
            <p:ph type="body" sz="quarter" idx="13"/>
          </p:nvPr>
        </p:nvSpPr>
        <p:spPr>
          <a:xfrm>
            <a:off x="906018" y="267519"/>
            <a:ext cx="10259568" cy="604514"/>
          </a:xfrm>
        </p:spPr>
        <p:txBody>
          <a:bodyPr/>
          <a:lstStyle/>
          <a:p>
            <a:pPr algn="ctr"/>
            <a:r>
              <a:rPr lang="en-US" sz="3600" dirty="0" smtClean="0"/>
              <a:t>Running commands together in a Docker file.</a:t>
            </a:r>
            <a:endParaRPr lang="en-IN" sz="3600" dirty="0"/>
          </a:p>
        </p:txBody>
      </p:sp>
      <p:sp>
        <p:nvSpPr>
          <p:cNvPr id="5" name="TextBox 4"/>
          <p:cNvSpPr txBox="1"/>
          <p:nvPr/>
        </p:nvSpPr>
        <p:spPr>
          <a:xfrm>
            <a:off x="6832854" y="872033"/>
            <a:ext cx="4041649" cy="2585323"/>
          </a:xfrm>
          <a:prstGeom prst="rect">
            <a:avLst/>
          </a:prstGeom>
          <a:noFill/>
          <a:ln>
            <a:solidFill>
              <a:schemeClr val="accent5">
                <a:lumMod val="75000"/>
              </a:schemeClr>
            </a:solidFill>
          </a:ln>
        </p:spPr>
        <p:txBody>
          <a:bodyPr wrap="square" rtlCol="0">
            <a:spAutoFit/>
          </a:bodyPr>
          <a:lstStyle/>
          <a:p>
            <a:pPr>
              <a:lnSpc>
                <a:spcPct val="150000"/>
              </a:lnSpc>
            </a:pPr>
            <a:r>
              <a:rPr lang="en-US" b="1" dirty="0" smtClean="0"/>
              <a:t>Commands to Execute</a:t>
            </a:r>
            <a:endParaRPr lang="en-IN" b="1" dirty="0" smtClean="0"/>
          </a:p>
          <a:p>
            <a:pPr>
              <a:lnSpc>
                <a:spcPct val="150000"/>
              </a:lnSpc>
            </a:pPr>
            <a:r>
              <a:rPr lang="en-IN" dirty="0" err="1" smtClean="0"/>
              <a:t>docker</a:t>
            </a:r>
            <a:r>
              <a:rPr lang="en-IN" dirty="0" smtClean="0"/>
              <a:t> </a:t>
            </a:r>
            <a:r>
              <a:rPr lang="en-IN" dirty="0"/>
              <a:t>build -t </a:t>
            </a:r>
            <a:r>
              <a:rPr lang="en-IN" dirty="0" err="1"/>
              <a:t>mytest-docker</a:t>
            </a:r>
            <a:r>
              <a:rPr lang="en-IN" dirty="0"/>
              <a:t> . </a:t>
            </a:r>
          </a:p>
          <a:p>
            <a:pPr>
              <a:lnSpc>
                <a:spcPct val="150000"/>
              </a:lnSpc>
            </a:pPr>
            <a:r>
              <a:rPr lang="en-IN" dirty="0" err="1"/>
              <a:t>docker</a:t>
            </a:r>
            <a:r>
              <a:rPr lang="en-IN" dirty="0"/>
              <a:t> run -it </a:t>
            </a:r>
            <a:r>
              <a:rPr lang="en-IN" dirty="0" err="1"/>
              <a:t>mytest-docker</a:t>
            </a:r>
            <a:r>
              <a:rPr lang="en-IN" dirty="0"/>
              <a:t> </a:t>
            </a:r>
          </a:p>
          <a:p>
            <a:pPr>
              <a:lnSpc>
                <a:spcPct val="150000"/>
              </a:lnSpc>
            </a:pPr>
            <a:r>
              <a:rPr lang="en-IN" dirty="0" err="1"/>
              <a:t>docker</a:t>
            </a:r>
            <a:r>
              <a:rPr lang="en-IN" dirty="0"/>
              <a:t> run -it </a:t>
            </a:r>
            <a:r>
              <a:rPr lang="en-IN" dirty="0" err="1"/>
              <a:t>mytest-docker</a:t>
            </a:r>
            <a:r>
              <a:rPr lang="en-IN" dirty="0"/>
              <a:t> </a:t>
            </a:r>
            <a:r>
              <a:rPr lang="en-IN" dirty="0" smtClean="0"/>
              <a:t>bash</a:t>
            </a:r>
            <a:endParaRPr lang="en-IN" dirty="0"/>
          </a:p>
          <a:p>
            <a:pPr>
              <a:lnSpc>
                <a:spcPct val="150000"/>
              </a:lnSpc>
            </a:pPr>
            <a:r>
              <a:rPr lang="en-IN" dirty="0" err="1"/>
              <a:t>docker</a:t>
            </a:r>
            <a:r>
              <a:rPr lang="en-IN" dirty="0"/>
              <a:t> images</a:t>
            </a:r>
          </a:p>
          <a:p>
            <a:pPr>
              <a:lnSpc>
                <a:spcPct val="150000"/>
              </a:lnSpc>
            </a:pPr>
            <a:r>
              <a:rPr lang="en-IN" dirty="0" err="1"/>
              <a:t>docker</a:t>
            </a:r>
            <a:r>
              <a:rPr lang="en-IN" dirty="0"/>
              <a:t> container ls -a</a:t>
            </a:r>
          </a:p>
        </p:txBody>
      </p:sp>
      <p:pic>
        <p:nvPicPr>
          <p:cNvPr id="3" name="Picture 2"/>
          <p:cNvPicPr>
            <a:picLocks noChangeAspect="1"/>
          </p:cNvPicPr>
          <p:nvPr/>
        </p:nvPicPr>
        <p:blipFill>
          <a:blip r:embed="rId2"/>
          <a:stretch>
            <a:fillRect/>
          </a:stretch>
        </p:blipFill>
        <p:spPr>
          <a:xfrm>
            <a:off x="6336792" y="3662552"/>
            <a:ext cx="5394960" cy="1781175"/>
          </a:xfrm>
          <a:prstGeom prst="rect">
            <a:avLst/>
          </a:prstGeom>
        </p:spPr>
      </p:pic>
      <p:pic>
        <p:nvPicPr>
          <p:cNvPr id="6" name="Picture 5"/>
          <p:cNvPicPr>
            <a:picLocks noChangeAspect="1"/>
          </p:cNvPicPr>
          <p:nvPr/>
        </p:nvPicPr>
        <p:blipFill>
          <a:blip r:embed="rId3"/>
          <a:stretch>
            <a:fillRect/>
          </a:stretch>
        </p:blipFill>
        <p:spPr>
          <a:xfrm>
            <a:off x="493776" y="4492906"/>
            <a:ext cx="5542026" cy="1371600"/>
          </a:xfrm>
          <a:prstGeom prst="rect">
            <a:avLst/>
          </a:prstGeom>
        </p:spPr>
      </p:pic>
      <p:sp>
        <p:nvSpPr>
          <p:cNvPr id="7" name="TextBox 6"/>
          <p:cNvSpPr txBox="1"/>
          <p:nvPr/>
        </p:nvSpPr>
        <p:spPr>
          <a:xfrm>
            <a:off x="6641592" y="5642719"/>
            <a:ext cx="3681984" cy="369332"/>
          </a:xfrm>
          <a:prstGeom prst="rect">
            <a:avLst/>
          </a:prstGeom>
          <a:noFill/>
          <a:ln>
            <a:solidFill>
              <a:srgbClr val="7030A0"/>
            </a:solidFill>
          </a:ln>
        </p:spPr>
        <p:txBody>
          <a:bodyPr wrap="square" rtlCol="0">
            <a:spAutoFit/>
          </a:bodyPr>
          <a:lstStyle/>
          <a:p>
            <a:r>
              <a:rPr lang="en-US" dirty="0" smtClean="0"/>
              <a:t>Try vim command inside shell</a:t>
            </a:r>
            <a:endParaRPr lang="en-IN" dirty="0"/>
          </a:p>
        </p:txBody>
      </p:sp>
      <p:sp>
        <p:nvSpPr>
          <p:cNvPr id="8" name="TextBox 7"/>
          <p:cNvSpPr txBox="1"/>
          <p:nvPr/>
        </p:nvSpPr>
        <p:spPr>
          <a:xfrm>
            <a:off x="2194560" y="816872"/>
            <a:ext cx="1197864" cy="369332"/>
          </a:xfrm>
          <a:prstGeom prst="rect">
            <a:avLst/>
          </a:prstGeom>
          <a:noFill/>
          <a:ln w="38100">
            <a:solidFill>
              <a:srgbClr val="FF0000"/>
            </a:solidFill>
          </a:ln>
        </p:spPr>
        <p:txBody>
          <a:bodyPr wrap="square" rtlCol="0">
            <a:spAutoFit/>
          </a:bodyPr>
          <a:lstStyle/>
          <a:p>
            <a:r>
              <a:rPr lang="en-US" dirty="0" smtClean="0"/>
              <a:t>Dockerfile</a:t>
            </a:r>
            <a:endParaRPr lang="en-IN" dirty="0"/>
          </a:p>
        </p:txBody>
      </p:sp>
    </p:spTree>
    <p:extLst>
      <p:ext uri="{BB962C8B-B14F-4D97-AF65-F5344CB8AC3E}">
        <p14:creationId xmlns:p14="http://schemas.microsoft.com/office/powerpoint/2010/main" val="142872277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4"/>
          </p:nvPr>
        </p:nvSpPr>
        <p:spPr>
          <a:xfrm>
            <a:off x="1129279" y="1100974"/>
            <a:ext cx="9176009" cy="4934066"/>
          </a:xfrm>
        </p:spPr>
        <p:txBody>
          <a:bodyPr/>
          <a:lstStyle/>
          <a:p>
            <a:pPr algn="just"/>
            <a:r>
              <a:rPr lang="en-US" sz="2000" dirty="0"/>
              <a:t>One of the most anticipated features of Docker’s recent 17.05 release is multi-stage builds. </a:t>
            </a:r>
          </a:p>
          <a:p>
            <a:pPr algn="just"/>
            <a:r>
              <a:rPr lang="en-US" sz="2000" dirty="0" smtClean="0"/>
              <a:t>Multi-stage </a:t>
            </a:r>
            <a:r>
              <a:rPr lang="en-US" sz="2000" dirty="0"/>
              <a:t>builds are a method of organizing a Dockerfile to minimize the size of the final container, improve run time performance, allow for better organization of Docker commands and files, and provide a standardized method of running build actions. </a:t>
            </a:r>
            <a:endParaRPr lang="en-US" sz="2000" dirty="0" smtClean="0"/>
          </a:p>
          <a:p>
            <a:pPr algn="just"/>
            <a:r>
              <a:rPr lang="en-US" sz="2000" dirty="0" smtClean="0"/>
              <a:t>A </a:t>
            </a:r>
            <a:r>
              <a:rPr lang="en-US" sz="2000" dirty="0"/>
              <a:t>multi-stage build is done by creating different sections of a Dockerfile, each referencing a different base image. This allows a multi-stage build to fulfill a function previously filled by using multiple </a:t>
            </a:r>
            <a:r>
              <a:rPr lang="en-US" sz="2000" dirty="0" err="1"/>
              <a:t>docker</a:t>
            </a:r>
            <a:r>
              <a:rPr lang="en-US" sz="2000" dirty="0"/>
              <a:t> files, copying files between containers, or running different pipelines</a:t>
            </a:r>
            <a:r>
              <a:rPr lang="en-US" sz="2000" dirty="0" smtClean="0"/>
              <a:t>.</a:t>
            </a:r>
          </a:p>
          <a:p>
            <a:pPr algn="just"/>
            <a:r>
              <a:rPr lang="en-US" sz="2000" dirty="0"/>
              <a:t>With a </a:t>
            </a:r>
            <a:r>
              <a:rPr lang="en-US" sz="2000" dirty="0" err="1"/>
              <a:t>docker</a:t>
            </a:r>
            <a:r>
              <a:rPr lang="en-US" sz="2000" dirty="0"/>
              <a:t> multistage build, you can create better container images.</a:t>
            </a:r>
          </a:p>
          <a:p>
            <a:pPr algn="just"/>
            <a:r>
              <a:rPr lang="en-US" sz="2000" dirty="0" smtClean="0"/>
              <a:t>The </a:t>
            </a:r>
            <a:r>
              <a:rPr lang="en-US" sz="2000" dirty="0"/>
              <a:t>real </a:t>
            </a:r>
            <a:r>
              <a:rPr lang="en-US" sz="2000" dirty="0" smtClean="0"/>
              <a:t>reasons </a:t>
            </a:r>
            <a:r>
              <a:rPr lang="en-US" sz="2000" dirty="0"/>
              <a:t>behind a </a:t>
            </a:r>
            <a:r>
              <a:rPr lang="en-US" sz="2000" dirty="0" err="1"/>
              <a:t>docker</a:t>
            </a:r>
            <a:r>
              <a:rPr lang="en-US" sz="2000" dirty="0"/>
              <a:t> multistage build are </a:t>
            </a:r>
            <a:r>
              <a:rPr lang="en-US" sz="2000" b="1" dirty="0"/>
              <a:t>security</a:t>
            </a:r>
            <a:r>
              <a:rPr lang="en-US" sz="2000" dirty="0"/>
              <a:t> and </a:t>
            </a:r>
            <a:r>
              <a:rPr lang="en-US" sz="2000" b="1" dirty="0"/>
              <a:t>efficiency</a:t>
            </a:r>
            <a:r>
              <a:rPr lang="en-US" sz="2000" dirty="0" smtClean="0"/>
              <a:t>.</a:t>
            </a:r>
          </a:p>
          <a:p>
            <a:pPr lvl="1" algn="just"/>
            <a:r>
              <a:rPr lang="en-US" sz="1400" dirty="0"/>
              <a:t>Security because in the end you copy your binary files, and only your binary files, into the final environment, reducing the surface of attacks (that is, the potential features that a hacker might exploit).</a:t>
            </a:r>
          </a:p>
          <a:p>
            <a:pPr lvl="1" algn="just"/>
            <a:r>
              <a:rPr lang="en-US" sz="1400" dirty="0"/>
              <a:t>Efficiency because in this way you can ship a more lightweight version of the system, which will save a significant amount of RAM, especially when operating at scale with many containers. If you save 100MB per container, as soon as you spin 10 containers you would have saved 1GB of RAM</a:t>
            </a:r>
            <a:r>
              <a:rPr lang="en-US" sz="1400" dirty="0" smtClean="0"/>
              <a:t>.</a:t>
            </a:r>
            <a:endParaRPr lang="en-US" sz="1400" dirty="0"/>
          </a:p>
          <a:p>
            <a:pPr algn="just"/>
            <a:endParaRPr lang="en-IN" sz="2000" dirty="0"/>
          </a:p>
        </p:txBody>
      </p:sp>
      <p:sp>
        <p:nvSpPr>
          <p:cNvPr id="4" name="Text Placeholder 1"/>
          <p:cNvSpPr txBox="1">
            <a:spLocks/>
          </p:cNvSpPr>
          <p:nvPr/>
        </p:nvSpPr>
        <p:spPr>
          <a:xfrm>
            <a:off x="1129279" y="264166"/>
            <a:ext cx="9422897" cy="607027"/>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4800" b="1" kern="1200" baseline="0">
                <a:solidFill>
                  <a:srgbClr val="3C3C3C"/>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dirty="0"/>
              <a:t>Multi-stage builds</a:t>
            </a:r>
            <a:endParaRPr lang="en-IN" sz="4400" dirty="0"/>
          </a:p>
        </p:txBody>
      </p:sp>
    </p:spTree>
    <p:extLst>
      <p:ext uri="{BB962C8B-B14F-4D97-AF65-F5344CB8AC3E}">
        <p14:creationId xmlns:p14="http://schemas.microsoft.com/office/powerpoint/2010/main" val="426061101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IN" dirty="0"/>
              <a:t>Before multi-stage builds</a:t>
            </a:r>
          </a:p>
          <a:p>
            <a:endParaRPr lang="en-IN" dirty="0"/>
          </a:p>
        </p:txBody>
      </p:sp>
      <p:sp>
        <p:nvSpPr>
          <p:cNvPr id="7" name="Rectangle 4"/>
          <p:cNvSpPr>
            <a:spLocks noGrp="1" noChangeArrowheads="1"/>
          </p:cNvSpPr>
          <p:nvPr>
            <p:ph type="body" sz="quarter" idx="14"/>
          </p:nvPr>
        </p:nvSpPr>
        <p:spPr bwMode="auto">
          <a:xfrm>
            <a:off x="1046983" y="1869719"/>
            <a:ext cx="9294881" cy="378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just" eaLnBrk="0" fontAlgn="base" hangingPunct="0">
              <a:lnSpc>
                <a:spcPct val="100000"/>
              </a:lnSpc>
              <a:spcBef>
                <a:spcPct val="0"/>
              </a:spcBef>
              <a:spcAft>
                <a:spcPct val="0"/>
              </a:spcAft>
            </a:pPr>
            <a:r>
              <a:rPr kumimoji="0" lang="en-US" altLang="en-US" sz="2000" b="0" i="0" u="none" strike="noStrike" cap="none" normalizeH="0" baseline="0" dirty="0" smtClean="0">
                <a:ln>
                  <a:noFill/>
                </a:ln>
                <a:solidFill>
                  <a:srgbClr val="000000"/>
                </a:solidFill>
                <a:effectLst/>
                <a:ea typeface="Calibri" panose="020F0502020204030204" pitchFamily="34" charset="0"/>
                <a:cs typeface="Times New Roman" panose="02020603050405020304" pitchFamily="18" charset="0"/>
              </a:rPr>
              <a:t>One of the most challenging things about building images is keeping the image size down. Each </a:t>
            </a:r>
            <a:r>
              <a:rPr kumimoji="0" lang="en-US" altLang="en-US" sz="1800" b="0" i="0" u="none" strike="noStrike" cap="none" normalizeH="0" baseline="0" dirty="0" smtClean="0">
                <a:ln>
                  <a:noFill/>
                </a:ln>
                <a:solidFill>
                  <a:schemeClr val="tx1"/>
                </a:solidFill>
                <a:effectLst/>
                <a:ea typeface="Calibri" panose="020F0502020204030204" pitchFamily="34" charset="0"/>
                <a:cs typeface="Courier New" panose="02070309020205020404" pitchFamily="49" charset="0"/>
              </a:rPr>
              <a:t>RUN</a:t>
            </a:r>
            <a:r>
              <a:rPr kumimoji="0" lang="en-US" altLang="en-US" sz="2000" b="0" i="0" u="none" strike="noStrike" cap="none" normalizeH="0" baseline="0" dirty="0" smtClean="0">
                <a:ln>
                  <a:noFill/>
                </a:ln>
                <a:solidFill>
                  <a:srgbClr val="000000"/>
                </a:solidFill>
                <a:effectLst/>
                <a:ea typeface="Calibri" panose="020F0502020204030204" pitchFamily="34" charset="0"/>
                <a:cs typeface="Times New Roman" panose="02020603050405020304" pitchFamily="18" charset="0"/>
              </a:rPr>
              <a:t>, </a:t>
            </a:r>
            <a:r>
              <a:rPr kumimoji="0" lang="en-US" altLang="en-US" sz="1800" b="0" i="0" u="none" strike="noStrike" cap="none" normalizeH="0" baseline="0" dirty="0" smtClean="0">
                <a:ln>
                  <a:noFill/>
                </a:ln>
                <a:solidFill>
                  <a:schemeClr val="tx1"/>
                </a:solidFill>
                <a:effectLst/>
                <a:ea typeface="Calibri" panose="020F0502020204030204" pitchFamily="34" charset="0"/>
                <a:cs typeface="Courier New" panose="02070309020205020404" pitchFamily="49" charset="0"/>
              </a:rPr>
              <a:t>COPY</a:t>
            </a:r>
            <a:r>
              <a:rPr kumimoji="0" lang="en-US" altLang="en-US" sz="2000" b="0" i="0" u="none" strike="noStrike" cap="none" normalizeH="0" baseline="0" dirty="0" smtClean="0">
                <a:ln>
                  <a:noFill/>
                </a:ln>
                <a:solidFill>
                  <a:srgbClr val="000000"/>
                </a:solidFill>
                <a:effectLst/>
                <a:ea typeface="Calibri" panose="020F0502020204030204" pitchFamily="34" charset="0"/>
                <a:cs typeface="Times New Roman" panose="02020603050405020304" pitchFamily="18" charset="0"/>
              </a:rPr>
              <a:t>, and </a:t>
            </a:r>
            <a:r>
              <a:rPr kumimoji="0" lang="en-US" altLang="en-US" sz="1800" b="0" i="0" u="none" strike="noStrike" cap="none" normalizeH="0" baseline="0" dirty="0" smtClean="0">
                <a:ln>
                  <a:noFill/>
                </a:ln>
                <a:solidFill>
                  <a:schemeClr val="tx1"/>
                </a:solidFill>
                <a:effectLst/>
                <a:ea typeface="Calibri" panose="020F0502020204030204" pitchFamily="34" charset="0"/>
                <a:cs typeface="Courier New" panose="02070309020205020404" pitchFamily="49" charset="0"/>
              </a:rPr>
              <a:t>ADD</a:t>
            </a:r>
            <a:r>
              <a:rPr kumimoji="0" lang="en-US" altLang="en-US" sz="2000" b="0" i="0" u="none" strike="noStrike" cap="none" normalizeH="0" baseline="0" dirty="0" smtClean="0">
                <a:ln>
                  <a:noFill/>
                </a:ln>
                <a:solidFill>
                  <a:srgbClr val="000000"/>
                </a:solidFill>
                <a:effectLst/>
                <a:ea typeface="Calibri" panose="020F0502020204030204" pitchFamily="34" charset="0"/>
                <a:cs typeface="Times New Roman" panose="02020603050405020304" pitchFamily="18" charset="0"/>
              </a:rPr>
              <a:t> instruction in the Dockerfile adds a layer to the image, and you need to remember to clean up any artifacts you don’t need before moving on to the next layer. To write a really efficient Dockerfile, you have traditionally needed to employ shell tricks and other logic to keep the layers as small as possible and to ensure that each layer has the artifacts it needs from the previous layer and nothing else.</a:t>
            </a:r>
          </a:p>
          <a:p>
            <a:pPr algn="just" eaLnBrk="0" fontAlgn="base" hangingPunct="0">
              <a:lnSpc>
                <a:spcPct val="100000"/>
              </a:lnSpc>
              <a:spcBef>
                <a:spcPct val="0"/>
              </a:spcBef>
              <a:spcAft>
                <a:spcPct val="0"/>
              </a:spcAft>
            </a:pPr>
            <a:r>
              <a:rPr lang="en-IN" sz="2000" dirty="0">
                <a:solidFill>
                  <a:srgbClr val="000000"/>
                </a:solidFill>
                <a:ea typeface="Calibri" panose="020F0502020204030204" pitchFamily="34" charset="0"/>
                <a:cs typeface="Times New Roman" panose="02020603050405020304" pitchFamily="18" charset="0"/>
              </a:rPr>
              <a:t>It was actually very common to have one </a:t>
            </a:r>
            <a:r>
              <a:rPr lang="en-IN" sz="2000" dirty="0" err="1">
                <a:solidFill>
                  <a:srgbClr val="000000"/>
                </a:solidFill>
                <a:ea typeface="Calibri" panose="020F0502020204030204" pitchFamily="34" charset="0"/>
                <a:cs typeface="Times New Roman" panose="02020603050405020304" pitchFamily="18" charset="0"/>
              </a:rPr>
              <a:t>Dockerfile</a:t>
            </a:r>
            <a:r>
              <a:rPr lang="en-IN" sz="2000" dirty="0">
                <a:solidFill>
                  <a:srgbClr val="000000"/>
                </a:solidFill>
                <a:ea typeface="Calibri" panose="020F0502020204030204" pitchFamily="34" charset="0"/>
                <a:cs typeface="Times New Roman" panose="02020603050405020304" pitchFamily="18" charset="0"/>
              </a:rPr>
              <a:t> to use for development (which contained everything needed to build your application), and a slimmed-down one to use for production, which only contained your application and exactly what was needed to run it. This has been referred to as the “builder pattern”. Maintaining two </a:t>
            </a:r>
            <a:r>
              <a:rPr lang="en-IN" sz="2000" dirty="0" err="1">
                <a:solidFill>
                  <a:srgbClr val="000000"/>
                </a:solidFill>
                <a:ea typeface="Calibri" panose="020F0502020204030204" pitchFamily="34" charset="0"/>
                <a:cs typeface="Times New Roman" panose="02020603050405020304" pitchFamily="18" charset="0"/>
              </a:rPr>
              <a:t>Dockerfiles</a:t>
            </a:r>
            <a:r>
              <a:rPr lang="en-IN" sz="2000" dirty="0">
                <a:solidFill>
                  <a:srgbClr val="000000"/>
                </a:solidFill>
                <a:ea typeface="Calibri" panose="020F0502020204030204" pitchFamily="34" charset="0"/>
                <a:cs typeface="Times New Roman" panose="02020603050405020304" pitchFamily="18" charset="0"/>
              </a:rPr>
              <a:t> is not ideal.</a:t>
            </a:r>
            <a:endParaRPr lang="en-US" altLang="en-US" sz="2000" dirty="0">
              <a:solidFill>
                <a:srgbClr val="000000"/>
              </a:solidFill>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55435044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94944" y="520700"/>
            <a:ext cx="10274681" cy="412750"/>
          </a:xfrm>
        </p:spPr>
        <p:txBody>
          <a:bodyPr>
            <a:normAutofit fontScale="90000"/>
          </a:bodyPr>
          <a:lstStyle/>
          <a:p>
            <a:r>
              <a:rPr lang="en-US" b="1" dirty="0" smtClean="0"/>
              <a:t>The Challenge – The Matrix From Hell</a:t>
            </a:r>
            <a:endParaRPr lang="en-GB" b="1" dirty="0"/>
          </a:p>
        </p:txBody>
      </p:sp>
      <p:sp>
        <p:nvSpPr>
          <p:cNvPr id="4" name="Slide Number Placeholder 3"/>
          <p:cNvSpPr>
            <a:spLocks noGrp="1"/>
          </p:cNvSpPr>
          <p:nvPr>
            <p:ph type="sldNum" sz="quarter" idx="4294967295"/>
          </p:nvPr>
        </p:nvSpPr>
        <p:spPr>
          <a:xfrm>
            <a:off x="9448800" y="6356350"/>
            <a:ext cx="2743200" cy="365125"/>
          </a:xfrm>
        </p:spPr>
        <p:txBody>
          <a:bodyPr/>
          <a:lstStyle/>
          <a:p>
            <a:fld id="{B016F8AB-BCEA-4347-8BA6-BE776009BC89}" type="slidenum">
              <a:rPr lang="en-US" smtClean="0">
                <a:solidFill>
                  <a:srgbClr val="5F7A76"/>
                </a:solidFill>
              </a:rPr>
              <a:pPr/>
              <a:t>3</a:t>
            </a:fld>
            <a:endParaRPr lang="en-US" dirty="0">
              <a:solidFill>
                <a:srgbClr val="5F7A76"/>
              </a:solidFill>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2036" y="1185673"/>
            <a:ext cx="8859412" cy="4724400"/>
          </a:xfrm>
          <a:prstGeom prst="rect">
            <a:avLst/>
          </a:prstGeom>
        </p:spPr>
      </p:pic>
    </p:spTree>
    <p:extLst>
      <p:ext uri="{BB962C8B-B14F-4D97-AF65-F5344CB8AC3E}">
        <p14:creationId xmlns:p14="http://schemas.microsoft.com/office/powerpoint/2010/main" val="2774184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IN" dirty="0"/>
              <a:t>Image Construction</a:t>
            </a:r>
          </a:p>
          <a:p>
            <a:endParaRPr lang="en-IN" dirty="0"/>
          </a:p>
        </p:txBody>
      </p:sp>
      <p:sp>
        <p:nvSpPr>
          <p:cNvPr id="3" name="Text Placeholder 2"/>
          <p:cNvSpPr>
            <a:spLocks noGrp="1"/>
          </p:cNvSpPr>
          <p:nvPr>
            <p:ph type="body" sz="quarter" idx="14"/>
          </p:nvPr>
        </p:nvSpPr>
        <p:spPr>
          <a:xfrm>
            <a:off x="1348735" y="1923934"/>
            <a:ext cx="8151501" cy="4010522"/>
          </a:xfrm>
        </p:spPr>
        <p:txBody>
          <a:bodyPr/>
          <a:lstStyle/>
          <a:p>
            <a:pPr algn="just"/>
            <a:r>
              <a:rPr lang="en-US" sz="1600" dirty="0"/>
              <a:t>Docker images are made up of a series of union file system layers, the technical storage underpinnings of which is determined by the </a:t>
            </a:r>
            <a:r>
              <a:rPr lang="en-US" sz="1600" dirty="0">
                <a:hlinkClick r:id="rId2"/>
              </a:rPr>
              <a:t>storage driver</a:t>
            </a:r>
            <a:r>
              <a:rPr lang="en-US" sz="1600" dirty="0"/>
              <a:t>. Each executed instruction within a </a:t>
            </a:r>
            <a:r>
              <a:rPr lang="en-US" sz="1600" dirty="0" err="1"/>
              <a:t>Dockerfile</a:t>
            </a:r>
            <a:r>
              <a:rPr lang="en-US" sz="1600" dirty="0"/>
              <a:t> resides in its own layer of the final Docker image. The first layer will always be the inherited base image, as defined by the </a:t>
            </a:r>
            <a:r>
              <a:rPr lang="en-US" sz="1600" dirty="0" smtClean="0"/>
              <a:t>FROM </a:t>
            </a:r>
            <a:r>
              <a:rPr lang="en-US" sz="1600" dirty="0"/>
              <a:t> instruction. Each subsequent layer will store your application, files, etc</a:t>
            </a:r>
            <a:r>
              <a:rPr lang="en-US" sz="1600" dirty="0" smtClean="0"/>
              <a:t>.</a:t>
            </a:r>
          </a:p>
          <a:p>
            <a:pPr algn="just"/>
            <a:r>
              <a:rPr lang="en-US" sz="1600" dirty="0"/>
              <a:t>How layers are constructed affects the build time, storage, and overall performance of your application.  </a:t>
            </a:r>
            <a:r>
              <a:rPr lang="en-US" sz="1600" dirty="0" smtClean="0"/>
              <a:t>The </a:t>
            </a:r>
            <a:r>
              <a:rPr lang="en-US" sz="1600" dirty="0"/>
              <a:t>more instructions we have (for example RUN, COPY, ADD)  in our </a:t>
            </a:r>
            <a:r>
              <a:rPr lang="en-US" sz="1600" dirty="0" err="1"/>
              <a:t>Dockerfile</a:t>
            </a:r>
            <a:r>
              <a:rPr lang="en-US" sz="1600" dirty="0"/>
              <a:t>, the greater the final size of the image</a:t>
            </a:r>
            <a:r>
              <a:rPr lang="en-US" sz="1600" dirty="0" smtClean="0"/>
              <a:t>.</a:t>
            </a:r>
          </a:p>
          <a:p>
            <a:pPr algn="just"/>
            <a:r>
              <a:rPr lang="en-US" sz="1600" dirty="0"/>
              <a:t>There are many other things that are responsible for increasing the size of the image, like the context, base image, unnecessary dependencies, packages, and a number of instructions.</a:t>
            </a:r>
          </a:p>
          <a:p>
            <a:pPr algn="just"/>
            <a:r>
              <a:rPr lang="en-US" sz="1600" dirty="0" smtClean="0"/>
              <a:t>With </a:t>
            </a:r>
            <a:r>
              <a:rPr lang="en-US" sz="1600" dirty="0"/>
              <a:t>the new multi-stage build feature, we can concisely define multiple build steps and arrive at a final Docker image that meets best practices for production</a:t>
            </a:r>
            <a:r>
              <a:rPr lang="en-US" sz="1600" dirty="0" smtClean="0"/>
              <a:t>.</a:t>
            </a:r>
          </a:p>
          <a:p>
            <a:pPr algn="just"/>
            <a:r>
              <a:rPr lang="en-US" sz="1600" dirty="0"/>
              <a:t>Use alpine images wherever possible</a:t>
            </a:r>
          </a:p>
          <a:p>
            <a:pPr lvl="1" algn="just"/>
            <a:r>
              <a:rPr lang="en-US" sz="1200" dirty="0" smtClean="0"/>
              <a:t>Alpine image is a </a:t>
            </a:r>
            <a:r>
              <a:rPr lang="en-US" sz="1200" dirty="0"/>
              <a:t>minimal Docker image based on Alpine Linux with a complete package index and only 5 MB in size!</a:t>
            </a:r>
          </a:p>
          <a:p>
            <a:pPr algn="just"/>
            <a:endParaRPr lang="en-IN" sz="1600" dirty="0"/>
          </a:p>
        </p:txBody>
      </p:sp>
      <p:pic>
        <p:nvPicPr>
          <p:cNvPr id="4" name="Picture 3"/>
          <p:cNvPicPr>
            <a:picLocks noChangeAspect="1"/>
          </p:cNvPicPr>
          <p:nvPr/>
        </p:nvPicPr>
        <p:blipFill>
          <a:blip r:embed="rId3"/>
          <a:stretch>
            <a:fillRect/>
          </a:stretch>
        </p:blipFill>
        <p:spPr>
          <a:xfrm>
            <a:off x="9884284" y="1923934"/>
            <a:ext cx="1774316" cy="1474470"/>
          </a:xfrm>
          <a:prstGeom prst="rect">
            <a:avLst/>
          </a:prstGeom>
        </p:spPr>
      </p:pic>
    </p:spTree>
    <p:extLst>
      <p:ext uri="{BB962C8B-B14F-4D97-AF65-F5344CB8AC3E}">
        <p14:creationId xmlns:p14="http://schemas.microsoft.com/office/powerpoint/2010/main" val="148932760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1275583" y="639070"/>
            <a:ext cx="9934961" cy="607027"/>
          </a:xfrm>
        </p:spPr>
        <p:txBody>
          <a:bodyPr/>
          <a:lstStyle/>
          <a:p>
            <a:r>
              <a:rPr lang="en-US" dirty="0"/>
              <a:t>How to do a Docker Multistage Build</a:t>
            </a:r>
          </a:p>
          <a:p>
            <a:endParaRPr lang="en-IN" dirty="0"/>
          </a:p>
        </p:txBody>
      </p:sp>
      <p:sp>
        <p:nvSpPr>
          <p:cNvPr id="4" name="Rectangle 1"/>
          <p:cNvSpPr>
            <a:spLocks noGrp="1" noChangeArrowheads="1"/>
          </p:cNvSpPr>
          <p:nvPr>
            <p:ph type="body" sz="quarter" idx="14"/>
          </p:nvPr>
        </p:nvSpPr>
        <p:spPr bwMode="auto">
          <a:xfrm>
            <a:off x="1467608" y="1566137"/>
            <a:ext cx="8914938" cy="4524315"/>
          </a:xfrm>
          <a:prstGeom prst="rect">
            <a:avLst/>
          </a:prstGeom>
          <a:noFill/>
          <a:ln>
            <a:noFill/>
          </a:ln>
          <a:effec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lnSpc>
                <a:spcPct val="100000"/>
              </a:lnSpc>
            </a:pPr>
            <a:r>
              <a:rPr kumimoji="0" lang="en-US" altLang="en-US" sz="2400" b="0" i="0" u="none" strike="noStrike" cap="none" normalizeH="0" baseline="0" dirty="0" smtClean="0">
                <a:ln>
                  <a:noFill/>
                </a:ln>
                <a:solidFill>
                  <a:srgbClr val="3D4459"/>
                </a:solidFill>
                <a:effectLst/>
                <a:latin typeface="+mn-lt"/>
              </a:rPr>
              <a:t>To do a </a:t>
            </a:r>
            <a:r>
              <a:rPr kumimoji="0" lang="en-US" altLang="en-US" sz="2400" b="0" i="0" u="none" strike="noStrike" cap="none" normalizeH="0" baseline="0" dirty="0" err="1" smtClean="0">
                <a:ln>
                  <a:noFill/>
                </a:ln>
                <a:solidFill>
                  <a:srgbClr val="3D4459"/>
                </a:solidFill>
                <a:effectLst/>
                <a:latin typeface="+mn-lt"/>
              </a:rPr>
              <a:t>docker</a:t>
            </a:r>
            <a:r>
              <a:rPr kumimoji="0" lang="en-US" altLang="en-US" sz="2400" b="0" i="0" u="none" strike="noStrike" cap="none" normalizeH="0" baseline="0" dirty="0" smtClean="0">
                <a:ln>
                  <a:noFill/>
                </a:ln>
                <a:solidFill>
                  <a:srgbClr val="3D4459"/>
                </a:solidFill>
                <a:effectLst/>
                <a:latin typeface="+mn-lt"/>
              </a:rPr>
              <a:t> multistage build, you simply have to use one or more </a:t>
            </a:r>
            <a:r>
              <a:rPr kumimoji="0" lang="en-US" altLang="en-US" sz="1600" b="0" i="0" u="none" strike="noStrike" cap="none" normalizeH="0" baseline="0" dirty="0" smtClean="0">
                <a:ln>
                  <a:noFill/>
                </a:ln>
                <a:solidFill>
                  <a:srgbClr val="23282D"/>
                </a:solidFill>
                <a:effectLst/>
                <a:latin typeface="+mn-lt"/>
                <a:cs typeface="Courier New" panose="02070309020205020404" pitchFamily="49" charset="0"/>
              </a:rPr>
              <a:t>FROM</a:t>
            </a:r>
            <a:r>
              <a:rPr kumimoji="0" lang="en-US" altLang="en-US" sz="2400" b="0" i="0" u="none" strike="noStrike" cap="none" normalizeH="0" baseline="0" dirty="0" smtClean="0">
                <a:ln>
                  <a:noFill/>
                </a:ln>
                <a:solidFill>
                  <a:srgbClr val="3D4459"/>
                </a:solidFill>
                <a:effectLst/>
                <a:latin typeface="+mn-lt"/>
              </a:rPr>
              <a:t> statement in your </a:t>
            </a:r>
            <a:r>
              <a:rPr kumimoji="0" lang="en-US" altLang="en-US" sz="2400" b="0" i="0" u="none" strike="noStrike" cap="none" normalizeH="0" baseline="0" dirty="0" err="1" smtClean="0">
                <a:ln>
                  <a:noFill/>
                </a:ln>
                <a:solidFill>
                  <a:srgbClr val="3D4459"/>
                </a:solidFill>
                <a:effectLst/>
                <a:latin typeface="+mn-lt"/>
              </a:rPr>
              <a:t>dockerfile</a:t>
            </a:r>
            <a:r>
              <a:rPr kumimoji="0" lang="en-US" altLang="en-US" sz="2400" b="0" i="0" u="none" strike="noStrike" cap="none" normalizeH="0" baseline="0" dirty="0" smtClean="0">
                <a:ln>
                  <a:noFill/>
                </a:ln>
                <a:solidFill>
                  <a:srgbClr val="3D4459"/>
                </a:solidFill>
                <a:effectLst/>
                <a:latin typeface="+mn-lt"/>
              </a:rPr>
              <a:t>. Each new </a:t>
            </a:r>
            <a:r>
              <a:rPr kumimoji="0" lang="en-US" altLang="en-US" sz="1600" b="0" i="0" u="none" strike="noStrike" cap="none" normalizeH="0" baseline="0" dirty="0" smtClean="0">
                <a:ln>
                  <a:noFill/>
                </a:ln>
                <a:solidFill>
                  <a:srgbClr val="23282D"/>
                </a:solidFill>
                <a:effectLst/>
                <a:latin typeface="+mn-lt"/>
                <a:cs typeface="Courier New" panose="02070309020205020404" pitchFamily="49" charset="0"/>
              </a:rPr>
              <a:t>FROM</a:t>
            </a:r>
            <a:r>
              <a:rPr kumimoji="0" lang="en-US" altLang="en-US" sz="2400" b="0" i="0" u="none" strike="noStrike" cap="none" normalizeH="0" baseline="0" dirty="0" smtClean="0">
                <a:ln>
                  <a:noFill/>
                </a:ln>
                <a:solidFill>
                  <a:srgbClr val="3D4459"/>
                </a:solidFill>
                <a:effectLst/>
                <a:latin typeface="+mn-lt"/>
              </a:rPr>
              <a:t> statement indicates that a new step is starting. You should also pair the </a:t>
            </a:r>
            <a:r>
              <a:rPr kumimoji="0" lang="en-US" altLang="en-US" sz="1600" b="0" i="0" u="none" strike="noStrike" cap="none" normalizeH="0" baseline="0" dirty="0" smtClean="0">
                <a:ln>
                  <a:noFill/>
                </a:ln>
                <a:solidFill>
                  <a:srgbClr val="23282D"/>
                </a:solidFill>
                <a:effectLst/>
                <a:latin typeface="+mn-lt"/>
                <a:cs typeface="Courier New" panose="02070309020205020404" pitchFamily="49" charset="0"/>
              </a:rPr>
              <a:t>FROM</a:t>
            </a:r>
            <a:r>
              <a:rPr kumimoji="0" lang="en-US" altLang="en-US" sz="2400" b="0" i="0" u="none" strike="noStrike" cap="none" normalizeH="0" baseline="0" dirty="0" smtClean="0">
                <a:ln>
                  <a:noFill/>
                </a:ln>
                <a:solidFill>
                  <a:srgbClr val="3D4459"/>
                </a:solidFill>
                <a:effectLst/>
                <a:latin typeface="+mn-lt"/>
              </a:rPr>
              <a:t> statement with </a:t>
            </a:r>
            <a:r>
              <a:rPr kumimoji="0" lang="en-US" altLang="en-US" sz="1600" b="0" i="0" u="none" strike="noStrike" cap="none" normalizeH="0" baseline="0" dirty="0" smtClean="0">
                <a:ln>
                  <a:noFill/>
                </a:ln>
                <a:solidFill>
                  <a:srgbClr val="23282D"/>
                </a:solidFill>
                <a:effectLst/>
                <a:latin typeface="+mn-lt"/>
                <a:cs typeface="Courier New" panose="02070309020205020404" pitchFamily="49" charset="0"/>
              </a:rPr>
              <a:t>AS</a:t>
            </a:r>
            <a:r>
              <a:rPr kumimoji="0" lang="en-US" altLang="en-US" sz="2400" b="0" i="0" u="none" strike="noStrike" cap="none" normalizeH="0" baseline="0" dirty="0" smtClean="0">
                <a:ln>
                  <a:noFill/>
                </a:ln>
                <a:solidFill>
                  <a:srgbClr val="3D4459"/>
                </a:solidFill>
                <a:effectLst/>
                <a:latin typeface="+mn-lt"/>
              </a:rPr>
              <a:t> so that you can give a name to each step, you will need it later.</a:t>
            </a:r>
            <a:endParaRPr kumimoji="0" lang="en-US" altLang="en-US" sz="1400" b="0" i="0" u="none" strike="noStrike" cap="none" normalizeH="0" baseline="0" dirty="0" smtClean="0">
              <a:ln>
                <a:noFill/>
              </a:ln>
              <a:solidFill>
                <a:schemeClr val="tx1"/>
              </a:solidFill>
              <a:effectLst/>
              <a:latin typeface="+mn-lt"/>
            </a:endParaRPr>
          </a:p>
          <a:p>
            <a:pPr algn="just">
              <a:lnSpc>
                <a:spcPct val="100000"/>
              </a:lnSpc>
            </a:pPr>
            <a:r>
              <a:rPr kumimoji="0" lang="en-US" altLang="en-US" sz="2400" b="0" i="0" u="none" strike="noStrike" cap="none" normalizeH="0" baseline="0" dirty="0" smtClean="0">
                <a:ln>
                  <a:noFill/>
                </a:ln>
                <a:solidFill>
                  <a:srgbClr val="3D4459"/>
                </a:solidFill>
                <a:effectLst/>
                <a:latin typeface="+mn-lt"/>
              </a:rPr>
              <a:t>Then, you can run all the normal commands in each step. Additionally, for the COPY command you have the –from which allows you to copy data from a previous stage, rather than from the directory where you are building the container.</a:t>
            </a:r>
            <a:endParaRPr kumimoji="0" lang="en-US" altLang="en-US" sz="1400" b="0" i="0" u="none" strike="noStrike" cap="none" normalizeH="0" baseline="0" dirty="0" smtClean="0">
              <a:ln>
                <a:noFill/>
              </a:ln>
              <a:solidFill>
                <a:schemeClr val="tx1"/>
              </a:solidFill>
              <a:effectLst/>
              <a:latin typeface="+mn-lt"/>
            </a:endParaRPr>
          </a:p>
          <a:p>
            <a:pPr algn="just">
              <a:lnSpc>
                <a:spcPct val="100000"/>
              </a:lnSpc>
            </a:pPr>
            <a:r>
              <a:rPr kumimoji="0" lang="en-US" altLang="en-US" sz="2400" b="0" i="0" u="none" strike="noStrike" cap="none" normalizeH="0" baseline="0" dirty="0" smtClean="0">
                <a:ln>
                  <a:noFill/>
                </a:ln>
                <a:solidFill>
                  <a:srgbClr val="3D4459"/>
                </a:solidFill>
                <a:effectLst/>
                <a:latin typeface="+mn-lt"/>
              </a:rPr>
              <a:t>In this way, you can build on a stage, have the files there, and then copy them from a stage to the next. That is the whole purpose of </a:t>
            </a:r>
            <a:r>
              <a:rPr kumimoji="0" lang="en-US" altLang="en-US" sz="2400" b="0" i="0" u="none" strike="noStrike" cap="none" normalizeH="0" baseline="0" dirty="0" err="1" smtClean="0">
                <a:ln>
                  <a:noFill/>
                </a:ln>
                <a:solidFill>
                  <a:srgbClr val="3D4459"/>
                </a:solidFill>
                <a:effectLst/>
                <a:latin typeface="+mn-lt"/>
              </a:rPr>
              <a:t>docker</a:t>
            </a:r>
            <a:r>
              <a:rPr kumimoji="0" lang="en-US" altLang="en-US" sz="2400" b="0" i="0" u="none" strike="noStrike" cap="none" normalizeH="0" baseline="0" dirty="0" smtClean="0">
                <a:ln>
                  <a:noFill/>
                </a:ln>
                <a:solidFill>
                  <a:srgbClr val="3D4459"/>
                </a:solidFill>
                <a:effectLst/>
                <a:latin typeface="+mn-lt"/>
              </a:rPr>
              <a:t> multistage build.</a:t>
            </a:r>
            <a:endParaRPr kumimoji="0" lang="en-US" altLang="en-US" sz="3600" b="0" i="0" u="none" strike="noStrike" cap="none" normalizeH="0" baseline="0" dirty="0" smtClean="0">
              <a:ln>
                <a:noFill/>
              </a:ln>
              <a:solidFill>
                <a:schemeClr val="tx1"/>
              </a:solidFill>
              <a:effectLst/>
              <a:latin typeface="+mn-lt"/>
            </a:endParaRPr>
          </a:p>
        </p:txBody>
      </p:sp>
    </p:spTree>
    <p:extLst>
      <p:ext uri="{BB962C8B-B14F-4D97-AF65-F5344CB8AC3E}">
        <p14:creationId xmlns:p14="http://schemas.microsoft.com/office/powerpoint/2010/main" val="310326869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1312159" y="477092"/>
            <a:ext cx="9724649" cy="607027"/>
          </a:xfrm>
        </p:spPr>
        <p:txBody>
          <a:bodyPr/>
          <a:lstStyle/>
          <a:p>
            <a:r>
              <a:rPr lang="en-IN" dirty="0"/>
              <a:t>Multi-Stage Docker Build Examples</a:t>
            </a:r>
          </a:p>
          <a:p>
            <a:endParaRPr lang="en-IN" dirty="0"/>
          </a:p>
        </p:txBody>
      </p:sp>
      <p:sp>
        <p:nvSpPr>
          <p:cNvPr id="3" name="Text Placeholder 2"/>
          <p:cNvSpPr>
            <a:spLocks noGrp="1"/>
          </p:cNvSpPr>
          <p:nvPr>
            <p:ph type="body" sz="quarter" idx="14"/>
          </p:nvPr>
        </p:nvSpPr>
        <p:spPr>
          <a:xfrm>
            <a:off x="1028696" y="1239635"/>
            <a:ext cx="10264144" cy="1114410"/>
          </a:xfrm>
        </p:spPr>
        <p:txBody>
          <a:bodyPr/>
          <a:lstStyle/>
          <a:p>
            <a:pPr marL="0" lvl="0" indent="0" algn="just" eaLnBrk="0" fontAlgn="base" hangingPunct="0">
              <a:lnSpc>
                <a:spcPct val="100000"/>
              </a:lnSpc>
              <a:spcBef>
                <a:spcPct val="0"/>
              </a:spcBef>
              <a:spcAft>
                <a:spcPct val="0"/>
              </a:spcAft>
              <a:buNone/>
            </a:pPr>
            <a:r>
              <a:rPr lang="en-IN" b="1" dirty="0"/>
              <a:t>Java </a:t>
            </a:r>
            <a:r>
              <a:rPr lang="en-IN" b="1" dirty="0" smtClean="0"/>
              <a:t>Example:</a:t>
            </a:r>
            <a:r>
              <a:rPr lang="en-US" altLang="en-US" sz="2000" dirty="0">
                <a:solidFill>
                  <a:srgbClr val="171717"/>
                </a:solidFill>
                <a:latin typeface="-apple-system"/>
              </a:rPr>
              <a:t>To understand the concept of Multi-stage Docker builds better, let us consider a simple Java Hello World </a:t>
            </a:r>
            <a:r>
              <a:rPr lang="en-US" altLang="en-US" sz="2000" dirty="0" smtClean="0">
                <a:solidFill>
                  <a:srgbClr val="171717"/>
                </a:solidFill>
                <a:latin typeface="-apple-system"/>
              </a:rPr>
              <a:t>application. </a:t>
            </a:r>
            <a:endParaRPr lang="en-IN" sz="1200" b="1" dirty="0"/>
          </a:p>
          <a:p>
            <a:pPr marL="0" lvl="0" indent="0">
              <a:buNone/>
            </a:pPr>
            <a:r>
              <a:rPr lang="en-US" altLang="en-US" sz="1400" dirty="0" smtClean="0">
                <a:solidFill>
                  <a:srgbClr val="171717"/>
                </a:solidFill>
                <a:latin typeface="var(--ff-monospace)"/>
              </a:rPr>
              <a:t>                    HelloWorld.java                                                  Dockerfile                                                     </a:t>
            </a:r>
            <a:r>
              <a:rPr lang="en-US" altLang="en-US" sz="1400" dirty="0" err="1" smtClean="0">
                <a:solidFill>
                  <a:srgbClr val="171717"/>
                </a:solidFill>
                <a:latin typeface="var(--ff-monospace)"/>
              </a:rPr>
              <a:t>to_execute</a:t>
            </a:r>
            <a:endParaRPr lang="en-US" altLang="en-US" sz="2000" dirty="0">
              <a:solidFill>
                <a:schemeClr val="tx1"/>
              </a:solidFill>
              <a:latin typeface="Arial" panose="020B0604020202020204" pitchFamily="34" charset="0"/>
            </a:endParaRPr>
          </a:p>
          <a:p>
            <a:pPr marL="0" indent="0">
              <a:buNone/>
            </a:pPr>
            <a:endParaRPr lang="en-IN" dirty="0"/>
          </a:p>
        </p:txBody>
      </p:sp>
      <p:sp>
        <p:nvSpPr>
          <p:cNvPr id="4" name="Rectangle 1"/>
          <p:cNvSpPr>
            <a:spLocks noChangeArrowheads="1"/>
          </p:cNvSpPr>
          <p:nvPr/>
        </p:nvSpPr>
        <p:spPr bwMode="auto">
          <a:xfrm>
            <a:off x="0" y="43934"/>
            <a:ext cx="5038344"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pic>
        <p:nvPicPr>
          <p:cNvPr id="5" name="Picture 4"/>
          <p:cNvPicPr>
            <a:picLocks noChangeAspect="1"/>
          </p:cNvPicPr>
          <p:nvPr/>
        </p:nvPicPr>
        <p:blipFill>
          <a:blip r:embed="rId2"/>
          <a:stretch>
            <a:fillRect/>
          </a:stretch>
        </p:blipFill>
        <p:spPr>
          <a:xfrm>
            <a:off x="1172239" y="2446378"/>
            <a:ext cx="3104393" cy="990600"/>
          </a:xfrm>
          <a:prstGeom prst="rect">
            <a:avLst/>
          </a:prstGeom>
        </p:spPr>
      </p:pic>
      <p:pic>
        <p:nvPicPr>
          <p:cNvPr id="6" name="Picture 5"/>
          <p:cNvPicPr>
            <a:picLocks noChangeAspect="1"/>
          </p:cNvPicPr>
          <p:nvPr/>
        </p:nvPicPr>
        <p:blipFill>
          <a:blip r:embed="rId3"/>
          <a:stretch>
            <a:fillRect/>
          </a:stretch>
        </p:blipFill>
        <p:spPr>
          <a:xfrm>
            <a:off x="5095491" y="2409402"/>
            <a:ext cx="2428875" cy="828675"/>
          </a:xfrm>
          <a:prstGeom prst="rect">
            <a:avLst/>
          </a:prstGeom>
        </p:spPr>
      </p:pic>
      <p:sp>
        <p:nvSpPr>
          <p:cNvPr id="9" name="Rectangle 3"/>
          <p:cNvSpPr>
            <a:spLocks noChangeArrowheads="1"/>
          </p:cNvSpPr>
          <p:nvPr/>
        </p:nvSpPr>
        <p:spPr bwMode="auto">
          <a:xfrm>
            <a:off x="8491914" y="2377756"/>
            <a:ext cx="3496056" cy="6924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smtClean="0">
                <a:ln>
                  <a:noFill/>
                </a:ln>
                <a:solidFill>
                  <a:srgbClr val="171717"/>
                </a:solidFill>
                <a:effectLst/>
                <a:latin typeface="-apple-system"/>
              </a:rPr>
              <a:t>Build the image with the following command</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chemeClr val="tx1"/>
                </a:solidFill>
                <a:effectLst/>
              </a:rPr>
              <a:t/>
            </a:r>
            <a:br>
              <a:rPr kumimoji="0" lang="en-US" altLang="en-US" sz="900" b="0" i="0" u="none" strike="noStrike" cap="none" normalizeH="0" baseline="0" dirty="0" smtClean="0">
                <a:ln>
                  <a:noFill/>
                </a:ln>
                <a:solidFill>
                  <a:schemeClr val="tx1"/>
                </a:solidFill>
                <a:effectLst/>
              </a:rPr>
            </a:br>
            <a:r>
              <a:rPr lang="en-US" altLang="en-US" dirty="0" err="1"/>
              <a:t>docker</a:t>
            </a:r>
            <a:r>
              <a:rPr lang="en-US" altLang="en-US" dirty="0"/>
              <a:t> build -t </a:t>
            </a:r>
            <a:r>
              <a:rPr lang="en-US" altLang="en-US" dirty="0" err="1"/>
              <a:t>helloworld:huge</a:t>
            </a:r>
            <a:r>
              <a:rPr lang="en-US" altLang="en-US" dirty="0"/>
              <a:t> . </a:t>
            </a:r>
          </a:p>
        </p:txBody>
      </p:sp>
      <p:sp>
        <p:nvSpPr>
          <p:cNvPr id="10" name="Rectangle 9"/>
          <p:cNvSpPr/>
          <p:nvPr/>
        </p:nvSpPr>
        <p:spPr>
          <a:xfrm>
            <a:off x="787618" y="3598116"/>
            <a:ext cx="3745992" cy="738664"/>
          </a:xfrm>
          <a:prstGeom prst="rect">
            <a:avLst/>
          </a:prstGeom>
        </p:spPr>
        <p:txBody>
          <a:bodyPr wrap="square">
            <a:spAutoFit/>
          </a:bodyPr>
          <a:lstStyle/>
          <a:p>
            <a:pPr algn="just"/>
            <a:r>
              <a:rPr lang="en-US" sz="1400" dirty="0">
                <a:solidFill>
                  <a:srgbClr val="171717"/>
                </a:solidFill>
                <a:latin typeface="-apple-system"/>
              </a:rPr>
              <a:t>Let’s modify our Dockerfile with the following content to show how </a:t>
            </a:r>
            <a:r>
              <a:rPr lang="en-US" sz="1400" b="1" dirty="0">
                <a:solidFill>
                  <a:srgbClr val="171717"/>
                </a:solidFill>
                <a:latin typeface="-apple-system"/>
              </a:rPr>
              <a:t>multi-stage Docker </a:t>
            </a:r>
            <a:r>
              <a:rPr lang="en-US" sz="1400" dirty="0">
                <a:solidFill>
                  <a:srgbClr val="171717"/>
                </a:solidFill>
                <a:latin typeface="-apple-system"/>
              </a:rPr>
              <a:t>build works.</a:t>
            </a:r>
            <a:endParaRPr lang="en-IN" sz="1400" dirty="0"/>
          </a:p>
        </p:txBody>
      </p:sp>
      <p:pic>
        <p:nvPicPr>
          <p:cNvPr id="12" name="Picture 11"/>
          <p:cNvPicPr>
            <a:picLocks noChangeAspect="1"/>
          </p:cNvPicPr>
          <p:nvPr/>
        </p:nvPicPr>
        <p:blipFill>
          <a:blip r:embed="rId4"/>
          <a:stretch>
            <a:fillRect/>
          </a:stretch>
        </p:blipFill>
        <p:spPr>
          <a:xfrm>
            <a:off x="4835707" y="3394249"/>
            <a:ext cx="3476625" cy="1485900"/>
          </a:xfrm>
          <a:prstGeom prst="rect">
            <a:avLst/>
          </a:prstGeom>
        </p:spPr>
      </p:pic>
      <p:sp>
        <p:nvSpPr>
          <p:cNvPr id="13" name="Rectangle 3"/>
          <p:cNvSpPr>
            <a:spLocks noChangeArrowheads="1"/>
          </p:cNvSpPr>
          <p:nvPr/>
        </p:nvSpPr>
        <p:spPr bwMode="auto">
          <a:xfrm>
            <a:off x="8518296" y="3345916"/>
            <a:ext cx="3469674" cy="6924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smtClean="0">
                <a:ln>
                  <a:noFill/>
                </a:ln>
                <a:solidFill>
                  <a:srgbClr val="171717"/>
                </a:solidFill>
                <a:effectLst/>
                <a:latin typeface="-apple-system"/>
              </a:rPr>
              <a:t>Build the image with the following command</a:t>
            </a:r>
          </a:p>
          <a:p>
            <a:pPr lvl="0" eaLnBrk="0" fontAlgn="base" hangingPunct="0">
              <a:spcBef>
                <a:spcPct val="0"/>
              </a:spcBef>
              <a:spcAft>
                <a:spcPct val="0"/>
              </a:spcAft>
            </a:pPr>
            <a:r>
              <a:rPr kumimoji="0" lang="en-US" altLang="en-US" sz="900" b="0" i="0" u="none" strike="noStrike" cap="none" normalizeH="0" baseline="0" dirty="0" smtClean="0">
                <a:ln>
                  <a:noFill/>
                </a:ln>
                <a:solidFill>
                  <a:schemeClr val="tx1"/>
                </a:solidFill>
                <a:effectLst/>
              </a:rPr>
              <a:t/>
            </a:r>
            <a:br>
              <a:rPr kumimoji="0" lang="en-US" altLang="en-US" sz="900" b="0" i="0" u="none" strike="noStrike" cap="none" normalizeH="0" baseline="0" dirty="0" smtClean="0">
                <a:ln>
                  <a:noFill/>
                </a:ln>
                <a:solidFill>
                  <a:schemeClr val="tx1"/>
                </a:solidFill>
                <a:effectLst/>
              </a:rPr>
            </a:br>
            <a:r>
              <a:rPr lang="en-IN" dirty="0" err="1"/>
              <a:t>docker</a:t>
            </a:r>
            <a:r>
              <a:rPr lang="en-IN" dirty="0"/>
              <a:t> build -t </a:t>
            </a:r>
            <a:r>
              <a:rPr lang="en-IN" dirty="0" err="1"/>
              <a:t>helloworld:small</a:t>
            </a:r>
            <a:r>
              <a:rPr lang="en-IN" dirty="0"/>
              <a:t> .</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pic>
        <p:nvPicPr>
          <p:cNvPr id="19" name="Picture 18"/>
          <p:cNvPicPr>
            <a:picLocks noChangeAspect="1"/>
          </p:cNvPicPr>
          <p:nvPr/>
        </p:nvPicPr>
        <p:blipFill>
          <a:blip r:embed="rId5"/>
          <a:stretch>
            <a:fillRect/>
          </a:stretch>
        </p:blipFill>
        <p:spPr>
          <a:xfrm>
            <a:off x="4615718" y="5158636"/>
            <a:ext cx="3672752" cy="762000"/>
          </a:xfrm>
          <a:prstGeom prst="rect">
            <a:avLst/>
          </a:prstGeom>
        </p:spPr>
      </p:pic>
      <p:sp>
        <p:nvSpPr>
          <p:cNvPr id="20" name="Rectangle 4"/>
          <p:cNvSpPr>
            <a:spLocks noChangeArrowheads="1"/>
          </p:cNvSpPr>
          <p:nvPr/>
        </p:nvSpPr>
        <p:spPr bwMode="auto">
          <a:xfrm>
            <a:off x="777240" y="4829905"/>
            <a:ext cx="3584448" cy="106182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dirty="0" smtClean="0">
                <a:ln>
                  <a:noFill/>
                </a:ln>
                <a:solidFill>
                  <a:srgbClr val="171717"/>
                </a:solidFill>
                <a:effectLst/>
                <a:latin typeface="-apple-system"/>
              </a:rPr>
              <a:t>Now, let’s compare both images. Check the images created with the following command,</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err="1">
                <a:latin typeface="+mn-lt"/>
              </a:rPr>
              <a:t>docker</a:t>
            </a:r>
            <a:r>
              <a:rPr lang="en-US" altLang="en-US" dirty="0">
                <a:latin typeface="+mn-lt"/>
              </a:rPr>
              <a:t> images</a:t>
            </a:r>
          </a:p>
        </p:txBody>
      </p:sp>
      <p:sp>
        <p:nvSpPr>
          <p:cNvPr id="22" name="Rectangle 1"/>
          <p:cNvSpPr txBox="1">
            <a:spLocks noChangeArrowheads="1"/>
          </p:cNvSpPr>
          <p:nvPr/>
        </p:nvSpPr>
        <p:spPr bwMode="auto">
          <a:xfrm>
            <a:off x="8518296" y="4258390"/>
            <a:ext cx="3222600" cy="1800493"/>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spAutoFit/>
          </a:bodyPr>
          <a:lstStyle>
            <a:lvl1pPr marL="228600" indent="-228600" algn="l" defTabSz="914400" rtl="0" eaLnBrk="0" fontAlgn="base" latinLnBrk="0" hangingPunct="0">
              <a:lnSpc>
                <a:spcPct val="90000"/>
              </a:lnSpc>
              <a:spcBef>
                <a:spcPct val="0"/>
              </a:spcBef>
              <a:spcAft>
                <a:spcPct val="0"/>
              </a:spcAft>
              <a:buFont typeface="Arial" panose="020B0604020202020204" pitchFamily="34" charset="0"/>
              <a:buChar char="•"/>
              <a:defRPr sz="2800" kern="1200">
                <a:solidFill>
                  <a:schemeClr val="tx1"/>
                </a:solidFill>
                <a:latin typeface="Arial" panose="020B0604020202020204" pitchFamily="34" charset="0"/>
                <a:ea typeface="+mn-ea"/>
                <a:cs typeface="+mn-cs"/>
              </a:defRPr>
            </a:lvl1pPr>
            <a:lvl2pPr marL="685800" indent="-228600" algn="l" defTabSz="914400" rtl="0" eaLnBrk="0" fontAlgn="base" latinLnBrk="0" hangingPunct="0">
              <a:lnSpc>
                <a:spcPct val="90000"/>
              </a:lnSpc>
              <a:spcBef>
                <a:spcPct val="0"/>
              </a:spcBef>
              <a:spcAft>
                <a:spcPct val="0"/>
              </a:spcAft>
              <a:buFont typeface="Arial" panose="020B0604020202020204" pitchFamily="34" charset="0"/>
              <a:buChar char="•"/>
              <a:defRPr sz="2400" kern="1200">
                <a:solidFill>
                  <a:schemeClr val="tx1"/>
                </a:solidFill>
                <a:latin typeface="Arial" panose="020B0604020202020204" pitchFamily="34" charset="0"/>
                <a:ea typeface="+mn-ea"/>
                <a:cs typeface="+mn-cs"/>
              </a:defRPr>
            </a:lvl2pPr>
            <a:lvl3pPr marL="1143000" indent="-228600" algn="l" defTabSz="914400" rtl="0" eaLnBrk="0" fontAlgn="base" latinLnBrk="0" hangingPunct="0">
              <a:lnSpc>
                <a:spcPct val="90000"/>
              </a:lnSpc>
              <a:spcBef>
                <a:spcPct val="0"/>
              </a:spcBef>
              <a:spcAft>
                <a:spcPct val="0"/>
              </a:spcAft>
              <a:buFont typeface="Arial" panose="020B0604020202020204" pitchFamily="34" charset="0"/>
              <a:buChar char="•"/>
              <a:defRPr sz="2000" kern="1200">
                <a:solidFill>
                  <a:schemeClr val="tx1"/>
                </a:solidFill>
                <a:latin typeface="Arial" panose="020B0604020202020204" pitchFamily="34" charset="0"/>
                <a:ea typeface="+mn-ea"/>
                <a:cs typeface="+mn-cs"/>
              </a:defRPr>
            </a:lvl3pPr>
            <a:lvl4pPr marL="16002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4pPr>
            <a:lvl5pPr marL="20574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5pPr>
            <a:lvl6pPr marL="25146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6pPr>
            <a:lvl7pPr marL="29718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7pPr>
            <a:lvl8pPr marL="34290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8pPr>
            <a:lvl9pPr marL="38862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9pPr>
          </a:lstStyle>
          <a:p>
            <a:pPr marL="0" indent="0" algn="just">
              <a:lnSpc>
                <a:spcPct val="100000"/>
              </a:lnSpc>
              <a:buFontTx/>
              <a:buNone/>
            </a:pPr>
            <a:r>
              <a:rPr lang="en-US" altLang="en-US" sz="1200" b="1" dirty="0" smtClean="0">
                <a:solidFill>
                  <a:srgbClr val="0070C0"/>
                </a:solidFill>
                <a:latin typeface="-apple-system"/>
              </a:rPr>
              <a:t>You can see the difference in size between the two images. This way, you can separate the build and runtime environments in the same Dockerfile. Use build environment as a dependency [</a:t>
            </a:r>
            <a:r>
              <a:rPr lang="en-US" altLang="en-US" sz="1050" b="1" dirty="0" smtClean="0">
                <a:solidFill>
                  <a:srgbClr val="0070C0"/>
                </a:solidFill>
                <a:latin typeface="var(--ff-monospace)"/>
              </a:rPr>
              <a:t>COPY --from=build </a:t>
            </a:r>
            <a:r>
              <a:rPr lang="en-US" altLang="en-US" sz="1050" b="1" dirty="0" err="1" smtClean="0">
                <a:solidFill>
                  <a:srgbClr val="0070C0"/>
                </a:solidFill>
                <a:latin typeface="var(--ff-monospace)"/>
              </a:rPr>
              <a:t>HelloWorld.class</a:t>
            </a:r>
            <a:r>
              <a:rPr lang="en-US" altLang="en-US" sz="1050" b="1" dirty="0" smtClean="0">
                <a:solidFill>
                  <a:srgbClr val="0070C0"/>
                </a:solidFill>
                <a:latin typeface="var(--ff-monospace)"/>
              </a:rPr>
              <a:t> .</a:t>
            </a:r>
            <a:r>
              <a:rPr lang="en-US" altLang="en-US" sz="1200" b="1" dirty="0" smtClean="0">
                <a:solidFill>
                  <a:srgbClr val="0070C0"/>
                </a:solidFill>
                <a:latin typeface="-apple-system"/>
              </a:rPr>
              <a:t>] while creating the Dockerfile with the approach of multi-stage </a:t>
            </a:r>
            <a:r>
              <a:rPr lang="en-US" altLang="en-US" sz="1200" b="1" dirty="0" err="1" smtClean="0">
                <a:solidFill>
                  <a:srgbClr val="0070C0"/>
                </a:solidFill>
                <a:latin typeface="-apple-system"/>
              </a:rPr>
              <a:t>docker</a:t>
            </a:r>
            <a:r>
              <a:rPr lang="en-US" altLang="en-US" sz="1200" b="1" dirty="0" smtClean="0">
                <a:solidFill>
                  <a:srgbClr val="0070C0"/>
                </a:solidFill>
                <a:latin typeface="-apple-system"/>
              </a:rPr>
              <a:t> build. This will help minimize the size of Docker images</a:t>
            </a:r>
            <a:r>
              <a:rPr lang="en-US" altLang="en-US" sz="1500" b="1" dirty="0" smtClean="0">
                <a:solidFill>
                  <a:srgbClr val="0070C0"/>
                </a:solidFill>
                <a:latin typeface="-apple-system"/>
              </a:rPr>
              <a:t>.</a:t>
            </a:r>
            <a:r>
              <a:rPr lang="en-US" altLang="en-US" sz="900" b="1" dirty="0" smtClean="0">
                <a:solidFill>
                  <a:srgbClr val="0070C0"/>
                </a:solidFill>
              </a:rPr>
              <a:t> </a:t>
            </a:r>
            <a:endParaRPr lang="en-US" altLang="en-US" sz="1800" b="1" dirty="0" smtClean="0">
              <a:solidFill>
                <a:srgbClr val="0070C0"/>
              </a:solidFill>
            </a:endParaRPr>
          </a:p>
        </p:txBody>
      </p:sp>
    </p:spTree>
    <p:extLst>
      <p:ext uri="{BB962C8B-B14F-4D97-AF65-F5344CB8AC3E}">
        <p14:creationId xmlns:p14="http://schemas.microsoft.com/office/powerpoint/2010/main" val="312375074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1339591" y="328174"/>
            <a:ext cx="8382119" cy="607027"/>
          </a:xfrm>
        </p:spPr>
        <p:txBody>
          <a:bodyPr/>
          <a:lstStyle/>
          <a:p>
            <a:r>
              <a:rPr lang="en-IN" dirty="0" err="1"/>
              <a:t>Node.Js</a:t>
            </a:r>
            <a:r>
              <a:rPr lang="en-IN" dirty="0"/>
              <a:t> Example</a:t>
            </a:r>
          </a:p>
          <a:p>
            <a:endParaRPr lang="en-IN" sz="1100" dirty="0"/>
          </a:p>
        </p:txBody>
      </p:sp>
      <p:sp>
        <p:nvSpPr>
          <p:cNvPr id="6" name="Rectangle 5"/>
          <p:cNvSpPr/>
          <p:nvPr/>
        </p:nvSpPr>
        <p:spPr>
          <a:xfrm>
            <a:off x="530352" y="1300959"/>
            <a:ext cx="6153912" cy="5262979"/>
          </a:xfrm>
          <a:prstGeom prst="rect">
            <a:avLst/>
          </a:prstGeom>
          <a:ln>
            <a:solidFill>
              <a:schemeClr val="tx1"/>
            </a:solidFill>
          </a:ln>
        </p:spPr>
        <p:txBody>
          <a:bodyPr wrap="square">
            <a:spAutoFit/>
          </a:bodyPr>
          <a:lstStyle/>
          <a:p>
            <a:r>
              <a:rPr lang="en-IN" sz="1400" dirty="0" err="1"/>
              <a:t>var</a:t>
            </a:r>
            <a:r>
              <a:rPr lang="en-IN" sz="1400" dirty="0"/>
              <a:t> express = require('express'); </a:t>
            </a:r>
          </a:p>
          <a:p>
            <a:r>
              <a:rPr lang="en-IN" sz="1400" dirty="0" err="1"/>
              <a:t>var</a:t>
            </a:r>
            <a:r>
              <a:rPr lang="en-IN" sz="1400" dirty="0"/>
              <a:t> app = express();  </a:t>
            </a:r>
          </a:p>
          <a:p>
            <a:endParaRPr lang="en-IN" sz="1400" dirty="0"/>
          </a:p>
          <a:p>
            <a:r>
              <a:rPr lang="en-IN" sz="1400" dirty="0" err="1"/>
              <a:t>app.get</a:t>
            </a:r>
            <a:r>
              <a:rPr lang="en-IN" sz="1400" dirty="0"/>
              <a:t>('/index.html', function (</a:t>
            </a:r>
            <a:r>
              <a:rPr lang="en-IN" sz="1400" dirty="0" err="1"/>
              <a:t>req</a:t>
            </a:r>
            <a:r>
              <a:rPr lang="en-IN" sz="1400" dirty="0"/>
              <a:t>, res) {  </a:t>
            </a:r>
          </a:p>
          <a:p>
            <a:r>
              <a:rPr lang="en-IN" sz="1400" dirty="0"/>
              <a:t>   </a:t>
            </a:r>
            <a:r>
              <a:rPr lang="en-IN" sz="1400" dirty="0" err="1"/>
              <a:t>res.sendFile</a:t>
            </a:r>
            <a:r>
              <a:rPr lang="en-IN" sz="1400" dirty="0"/>
              <a:t>( __</a:t>
            </a:r>
            <a:r>
              <a:rPr lang="en-IN" sz="1400" dirty="0" err="1"/>
              <a:t>dirname</a:t>
            </a:r>
            <a:r>
              <a:rPr lang="en-IN" sz="1400" dirty="0"/>
              <a:t> + "/" + "index.html" );  </a:t>
            </a:r>
          </a:p>
          <a:p>
            <a:r>
              <a:rPr lang="en-IN" sz="1400" dirty="0"/>
              <a:t>    </a:t>
            </a:r>
          </a:p>
          <a:p>
            <a:r>
              <a:rPr lang="en-IN" sz="1400" dirty="0"/>
              <a:t>})  </a:t>
            </a:r>
          </a:p>
          <a:p>
            <a:r>
              <a:rPr lang="en-IN" sz="1400" dirty="0" err="1"/>
              <a:t>app.get</a:t>
            </a:r>
            <a:r>
              <a:rPr lang="en-IN" sz="1400" dirty="0"/>
              <a:t>('/</a:t>
            </a:r>
            <a:r>
              <a:rPr lang="en-IN" sz="1400" dirty="0" err="1"/>
              <a:t>process_get</a:t>
            </a:r>
            <a:r>
              <a:rPr lang="en-IN" sz="1400" dirty="0"/>
              <a:t>', function (</a:t>
            </a:r>
            <a:r>
              <a:rPr lang="en-IN" sz="1400" dirty="0" err="1"/>
              <a:t>req</a:t>
            </a:r>
            <a:r>
              <a:rPr lang="en-IN" sz="1400" dirty="0"/>
              <a:t>, res) {  </a:t>
            </a:r>
          </a:p>
          <a:p>
            <a:r>
              <a:rPr lang="en-IN" sz="1400" dirty="0"/>
              <a:t>response = {  </a:t>
            </a:r>
          </a:p>
          <a:p>
            <a:r>
              <a:rPr lang="en-IN" sz="1400" dirty="0"/>
              <a:t>       </a:t>
            </a:r>
            <a:r>
              <a:rPr lang="en-IN" sz="1400" dirty="0" err="1"/>
              <a:t>first_name:req.query.first_name</a:t>
            </a:r>
            <a:r>
              <a:rPr lang="en-IN" sz="1400" dirty="0"/>
              <a:t>,  </a:t>
            </a:r>
          </a:p>
          <a:p>
            <a:r>
              <a:rPr lang="en-IN" sz="1400" dirty="0"/>
              <a:t>       </a:t>
            </a:r>
            <a:r>
              <a:rPr lang="en-IN" sz="1400" dirty="0" err="1"/>
              <a:t>last_name:req.query.last_name</a:t>
            </a:r>
            <a:r>
              <a:rPr lang="en-IN" sz="1400" dirty="0"/>
              <a:t>  </a:t>
            </a:r>
          </a:p>
          <a:p>
            <a:r>
              <a:rPr lang="en-IN" sz="1400" dirty="0"/>
              <a:t>   };  </a:t>
            </a:r>
          </a:p>
          <a:p>
            <a:r>
              <a:rPr lang="en-IN" sz="1400" dirty="0"/>
              <a:t>   console.log(response); </a:t>
            </a:r>
          </a:p>
          <a:p>
            <a:r>
              <a:rPr lang="en-IN" sz="1400" dirty="0"/>
              <a:t>	console.log("Sent data are (GET): first name :"+</a:t>
            </a:r>
            <a:r>
              <a:rPr lang="en-IN" sz="1400" dirty="0" err="1"/>
              <a:t>req.query.first_name</a:t>
            </a:r>
            <a:r>
              <a:rPr lang="en-IN" sz="1400" dirty="0"/>
              <a:t>+" and last name :"+</a:t>
            </a:r>
            <a:r>
              <a:rPr lang="en-IN" sz="1400" dirty="0" err="1"/>
              <a:t>req.query.last_name</a:t>
            </a:r>
            <a:r>
              <a:rPr lang="en-IN" sz="1400" dirty="0"/>
              <a:t>);   </a:t>
            </a:r>
          </a:p>
          <a:p>
            <a:r>
              <a:rPr lang="en-IN" sz="1400" dirty="0"/>
              <a:t>   //</a:t>
            </a:r>
            <a:r>
              <a:rPr lang="en-IN" sz="1400" dirty="0" err="1"/>
              <a:t>res.end</a:t>
            </a:r>
            <a:r>
              <a:rPr lang="en-IN" sz="1400" dirty="0"/>
              <a:t>(</a:t>
            </a:r>
            <a:r>
              <a:rPr lang="en-IN" sz="1400" dirty="0" err="1"/>
              <a:t>JSON.stringify</a:t>
            </a:r>
            <a:r>
              <a:rPr lang="en-IN" sz="1400" dirty="0"/>
              <a:t>(response));  </a:t>
            </a:r>
          </a:p>
          <a:p>
            <a:r>
              <a:rPr lang="en-IN" sz="1400" dirty="0"/>
              <a:t>   </a:t>
            </a:r>
            <a:r>
              <a:rPr lang="en-IN" sz="1400" dirty="0" err="1"/>
              <a:t>res.end</a:t>
            </a:r>
            <a:r>
              <a:rPr lang="en-IN" sz="1400" dirty="0"/>
              <a:t>("Sent data are (GET): first name :"+</a:t>
            </a:r>
            <a:r>
              <a:rPr lang="en-IN" sz="1400" dirty="0" err="1"/>
              <a:t>req.query.first_name</a:t>
            </a:r>
            <a:r>
              <a:rPr lang="en-IN" sz="1400" dirty="0"/>
              <a:t>+" and last name :"+</a:t>
            </a:r>
            <a:r>
              <a:rPr lang="en-IN" sz="1400" dirty="0" err="1"/>
              <a:t>req.query.last_name</a:t>
            </a:r>
            <a:r>
              <a:rPr lang="en-IN" sz="1400" dirty="0"/>
              <a:t>);</a:t>
            </a:r>
          </a:p>
          <a:p>
            <a:r>
              <a:rPr lang="en-IN" sz="1400" dirty="0"/>
              <a:t>})  </a:t>
            </a:r>
          </a:p>
          <a:p>
            <a:r>
              <a:rPr lang="en-IN" sz="1400" dirty="0" err="1"/>
              <a:t>var</a:t>
            </a:r>
            <a:r>
              <a:rPr lang="en-IN" sz="1400" dirty="0"/>
              <a:t> server = </a:t>
            </a:r>
            <a:r>
              <a:rPr lang="en-IN" sz="1400" dirty="0" err="1"/>
              <a:t>app.listen</a:t>
            </a:r>
            <a:r>
              <a:rPr lang="en-IN" sz="1400" dirty="0"/>
              <a:t>(8080, function () {  </a:t>
            </a:r>
          </a:p>
          <a:p>
            <a:r>
              <a:rPr lang="en-IN" sz="1400" dirty="0"/>
              <a:t>  </a:t>
            </a:r>
            <a:r>
              <a:rPr lang="en-IN" sz="1400" dirty="0" err="1"/>
              <a:t>var</a:t>
            </a:r>
            <a:r>
              <a:rPr lang="en-IN" sz="1400" dirty="0"/>
              <a:t> host = </a:t>
            </a:r>
            <a:r>
              <a:rPr lang="en-IN" sz="1400" dirty="0" err="1"/>
              <a:t>server.address</a:t>
            </a:r>
            <a:r>
              <a:rPr lang="en-IN" sz="1400" dirty="0"/>
              <a:t>().address  </a:t>
            </a:r>
          </a:p>
          <a:p>
            <a:r>
              <a:rPr lang="en-IN" sz="1400" dirty="0"/>
              <a:t>  </a:t>
            </a:r>
            <a:r>
              <a:rPr lang="en-IN" sz="1400" dirty="0" err="1"/>
              <a:t>var</a:t>
            </a:r>
            <a:r>
              <a:rPr lang="en-IN" sz="1400" dirty="0"/>
              <a:t> port = </a:t>
            </a:r>
            <a:r>
              <a:rPr lang="en-IN" sz="1400" dirty="0" err="1"/>
              <a:t>server.address</a:t>
            </a:r>
            <a:r>
              <a:rPr lang="en-IN" sz="1400" dirty="0"/>
              <a:t>().port  </a:t>
            </a:r>
          </a:p>
          <a:p>
            <a:r>
              <a:rPr lang="en-IN" sz="1400" dirty="0"/>
              <a:t>  console.log("Example app listening at http://%s:%s", host, port)  </a:t>
            </a:r>
          </a:p>
          <a:p>
            <a:r>
              <a:rPr lang="en-IN" sz="1400" dirty="0"/>
              <a:t>}) </a:t>
            </a:r>
          </a:p>
        </p:txBody>
      </p:sp>
      <p:sp>
        <p:nvSpPr>
          <p:cNvPr id="7" name="Text Placeholder 6"/>
          <p:cNvSpPr>
            <a:spLocks noGrp="1"/>
          </p:cNvSpPr>
          <p:nvPr>
            <p:ph type="body" sz="quarter" idx="14"/>
          </p:nvPr>
        </p:nvSpPr>
        <p:spPr>
          <a:xfrm>
            <a:off x="2107687" y="953488"/>
            <a:ext cx="1915673" cy="329184"/>
          </a:xfrm>
        </p:spPr>
        <p:txBody>
          <a:bodyPr/>
          <a:lstStyle/>
          <a:p>
            <a:pPr marL="0" indent="0" algn="ctr">
              <a:buNone/>
            </a:pPr>
            <a:r>
              <a:rPr lang="en-US" sz="1600" b="1" dirty="0"/>
              <a:t>g</a:t>
            </a:r>
            <a:r>
              <a:rPr lang="en-US" sz="1600" b="1" dirty="0" smtClean="0"/>
              <a:t>et_ex1.js</a:t>
            </a:r>
            <a:endParaRPr lang="en-IN" sz="1600" b="1" dirty="0"/>
          </a:p>
        </p:txBody>
      </p:sp>
      <p:sp>
        <p:nvSpPr>
          <p:cNvPr id="8" name="Text Placeholder 6"/>
          <p:cNvSpPr txBox="1">
            <a:spLocks/>
          </p:cNvSpPr>
          <p:nvPr/>
        </p:nvSpPr>
        <p:spPr>
          <a:xfrm>
            <a:off x="7806037" y="935201"/>
            <a:ext cx="1915673" cy="32918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3C3C3C"/>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3C3C3C"/>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3C3C3C"/>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3C3C3C"/>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3C3C3C"/>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600" b="1" dirty="0"/>
              <a:t>i</a:t>
            </a:r>
            <a:r>
              <a:rPr lang="en-US" sz="1600" b="1" dirty="0" smtClean="0"/>
              <a:t>ndex.html</a:t>
            </a:r>
            <a:endParaRPr lang="en-IN" sz="1600" b="1" dirty="0"/>
          </a:p>
        </p:txBody>
      </p:sp>
      <p:sp>
        <p:nvSpPr>
          <p:cNvPr id="9" name="Rectangle 8"/>
          <p:cNvSpPr/>
          <p:nvPr/>
        </p:nvSpPr>
        <p:spPr>
          <a:xfrm>
            <a:off x="6885432" y="1859340"/>
            <a:ext cx="5001768" cy="2462213"/>
          </a:xfrm>
          <a:prstGeom prst="rect">
            <a:avLst/>
          </a:prstGeom>
          <a:ln>
            <a:solidFill>
              <a:schemeClr val="tx1"/>
            </a:solidFill>
          </a:ln>
        </p:spPr>
        <p:txBody>
          <a:bodyPr wrap="square">
            <a:spAutoFit/>
          </a:bodyPr>
          <a:lstStyle/>
          <a:p>
            <a:r>
              <a:rPr lang="en-IN" sz="1400" dirty="0"/>
              <a:t>&lt;html&gt;  </a:t>
            </a:r>
          </a:p>
          <a:p>
            <a:r>
              <a:rPr lang="en-IN" sz="1400" dirty="0"/>
              <a:t>&lt;body&gt;  </a:t>
            </a:r>
          </a:p>
          <a:p>
            <a:r>
              <a:rPr lang="en-IN" sz="1400" dirty="0"/>
              <a:t>&lt;form action="</a:t>
            </a:r>
            <a:r>
              <a:rPr lang="en-IN" sz="1400" dirty="0" err="1"/>
              <a:t>process_get</a:t>
            </a:r>
            <a:r>
              <a:rPr lang="en-IN" sz="1400" dirty="0"/>
              <a:t>" method="get"&gt;  </a:t>
            </a:r>
          </a:p>
          <a:p>
            <a:r>
              <a:rPr lang="en-IN" sz="1400" dirty="0"/>
              <a:t>First Name: &lt;input type="text" name="</a:t>
            </a:r>
            <a:r>
              <a:rPr lang="en-IN" sz="1400" dirty="0" err="1"/>
              <a:t>first_name</a:t>
            </a:r>
            <a:r>
              <a:rPr lang="en-IN" sz="1400" dirty="0"/>
              <a:t>"&gt;  &lt;</a:t>
            </a:r>
            <a:r>
              <a:rPr lang="en-IN" sz="1400" dirty="0" err="1"/>
              <a:t>br</a:t>
            </a:r>
            <a:r>
              <a:rPr lang="en-IN" sz="1400" dirty="0"/>
              <a:t>&gt;  </a:t>
            </a:r>
          </a:p>
          <a:p>
            <a:r>
              <a:rPr lang="en-IN" sz="1400" dirty="0"/>
              <a:t>Last Name: &lt;input type="text" name="</a:t>
            </a:r>
            <a:r>
              <a:rPr lang="en-IN" sz="1400" dirty="0" err="1"/>
              <a:t>last_name</a:t>
            </a:r>
            <a:r>
              <a:rPr lang="en-IN" sz="1400" dirty="0"/>
              <a:t>"&gt;  </a:t>
            </a:r>
          </a:p>
          <a:p>
            <a:r>
              <a:rPr lang="en-IN" sz="1400" dirty="0"/>
              <a:t>&lt;input type="submit" value="Submit"&gt;  </a:t>
            </a:r>
          </a:p>
          <a:p>
            <a:r>
              <a:rPr lang="en-IN" sz="1400" dirty="0"/>
              <a:t>&lt;/form&gt;  </a:t>
            </a:r>
          </a:p>
          <a:p>
            <a:r>
              <a:rPr lang="en-IN" sz="1400" dirty="0"/>
              <a:t>&lt;a </a:t>
            </a:r>
            <a:r>
              <a:rPr lang="en-IN" sz="1400" dirty="0" err="1"/>
              <a:t>href</a:t>
            </a:r>
            <a:r>
              <a:rPr lang="en-IN" sz="1400" dirty="0"/>
              <a:t>="form.html"&gt;Google&lt;/a&gt;</a:t>
            </a:r>
          </a:p>
          <a:p>
            <a:r>
              <a:rPr lang="en-IN" sz="1400" dirty="0"/>
              <a:t>&lt;a </a:t>
            </a:r>
            <a:r>
              <a:rPr lang="en-IN" sz="1400" dirty="0" err="1"/>
              <a:t>href</a:t>
            </a:r>
            <a:r>
              <a:rPr lang="en-IN" sz="1400" dirty="0"/>
              <a:t>="/"&gt;welcome&lt;/a&gt;</a:t>
            </a:r>
          </a:p>
          <a:p>
            <a:r>
              <a:rPr lang="en-IN" sz="1400" dirty="0"/>
              <a:t>&lt;/body&gt;  </a:t>
            </a:r>
          </a:p>
          <a:p>
            <a:r>
              <a:rPr lang="en-IN" sz="1400" dirty="0"/>
              <a:t>&lt;/html&gt; </a:t>
            </a:r>
          </a:p>
        </p:txBody>
      </p:sp>
    </p:spTree>
    <p:extLst>
      <p:ext uri="{BB962C8B-B14F-4D97-AF65-F5344CB8AC3E}">
        <p14:creationId xmlns:p14="http://schemas.microsoft.com/office/powerpoint/2010/main" val="407672866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7386063" y="1677145"/>
            <a:ext cx="3398520" cy="2769989"/>
          </a:xfrm>
          <a:prstGeom prst="rect">
            <a:avLst/>
          </a:prstGeom>
        </p:spPr>
        <p:txBody>
          <a:bodyPr wrap="square">
            <a:spAutoFit/>
          </a:bodyPr>
          <a:lstStyle/>
          <a:p>
            <a:r>
              <a:rPr lang="en-IN" sz="1600" dirty="0"/>
              <a:t>FROM node:14-alpine as base</a:t>
            </a:r>
          </a:p>
          <a:p>
            <a:r>
              <a:rPr lang="en-IN" sz="1600" dirty="0"/>
              <a:t>ADD . /app</a:t>
            </a:r>
          </a:p>
          <a:p>
            <a:r>
              <a:rPr lang="en-IN" sz="1600" dirty="0"/>
              <a:t>WORKDIR /app</a:t>
            </a:r>
          </a:p>
          <a:p>
            <a:r>
              <a:rPr lang="en-IN" sz="1600" dirty="0"/>
              <a:t>COPY </a:t>
            </a:r>
            <a:r>
              <a:rPr lang="en-IN" sz="1600" dirty="0" err="1"/>
              <a:t>package.json</a:t>
            </a:r>
            <a:r>
              <a:rPr lang="en-IN" sz="1600" dirty="0"/>
              <a:t> .</a:t>
            </a:r>
          </a:p>
          <a:p>
            <a:r>
              <a:rPr lang="en-IN" sz="1600" dirty="0"/>
              <a:t>RUN </a:t>
            </a:r>
            <a:r>
              <a:rPr lang="en-IN" sz="1600" dirty="0" err="1"/>
              <a:t>npm</a:t>
            </a:r>
            <a:r>
              <a:rPr lang="en-IN" sz="1600" dirty="0"/>
              <a:t> install --production</a:t>
            </a:r>
          </a:p>
          <a:p>
            <a:endParaRPr lang="en-IN" sz="900" dirty="0"/>
          </a:p>
          <a:p>
            <a:r>
              <a:rPr lang="en-IN" sz="1600" dirty="0"/>
              <a:t>FROM </a:t>
            </a:r>
            <a:r>
              <a:rPr lang="en-IN" sz="1600" dirty="0" smtClean="0"/>
              <a:t>node:10-alpine</a:t>
            </a:r>
            <a:endParaRPr lang="en-IN" sz="1600" dirty="0"/>
          </a:p>
          <a:p>
            <a:r>
              <a:rPr lang="en-IN" sz="1600" dirty="0"/>
              <a:t>WORKDIR /app</a:t>
            </a:r>
          </a:p>
          <a:p>
            <a:r>
              <a:rPr lang="en-IN" sz="1600" dirty="0"/>
              <a:t>COPY --from=base /app /app</a:t>
            </a:r>
          </a:p>
          <a:p>
            <a:r>
              <a:rPr lang="en-IN" sz="1600" dirty="0"/>
              <a:t>EXPOSE 8080</a:t>
            </a:r>
          </a:p>
          <a:p>
            <a:r>
              <a:rPr lang="en-IN" sz="1600" dirty="0"/>
              <a:t>CMD [ "node", "get_ex1.js" ]</a:t>
            </a:r>
          </a:p>
        </p:txBody>
      </p:sp>
      <p:sp>
        <p:nvSpPr>
          <p:cNvPr id="3" name="Text Placeholder 2"/>
          <p:cNvSpPr>
            <a:spLocks noGrp="1"/>
          </p:cNvSpPr>
          <p:nvPr>
            <p:ph type="body" sz="quarter" idx="14"/>
          </p:nvPr>
        </p:nvSpPr>
        <p:spPr>
          <a:xfrm>
            <a:off x="565398" y="4534010"/>
            <a:ext cx="5097785" cy="800807"/>
          </a:xfrm>
          <a:ln>
            <a:solidFill>
              <a:schemeClr val="tx1"/>
            </a:solidFill>
          </a:ln>
        </p:spPr>
        <p:txBody>
          <a:bodyPr/>
          <a:lstStyle/>
          <a:p>
            <a:pPr marL="0" indent="0">
              <a:buNone/>
            </a:pPr>
            <a:r>
              <a:rPr lang="en-US" sz="2000" dirty="0" err="1"/>
              <a:t>docker</a:t>
            </a:r>
            <a:r>
              <a:rPr lang="en-US" sz="2000" dirty="0"/>
              <a:t> build -t </a:t>
            </a:r>
            <a:r>
              <a:rPr lang="en-US" sz="2000" dirty="0" err="1" smtClean="0"/>
              <a:t>helloworld:nodebig</a:t>
            </a:r>
            <a:r>
              <a:rPr lang="en-US" sz="2000" dirty="0" smtClean="0"/>
              <a:t> .</a:t>
            </a:r>
          </a:p>
          <a:p>
            <a:pPr marL="0" indent="0">
              <a:buNone/>
            </a:pPr>
            <a:r>
              <a:rPr lang="en-US" sz="2000" dirty="0" err="1"/>
              <a:t>docker</a:t>
            </a:r>
            <a:r>
              <a:rPr lang="en-US" sz="2000" dirty="0"/>
              <a:t> run -p 3002:8080 -d </a:t>
            </a:r>
            <a:r>
              <a:rPr lang="en-US" sz="2000" dirty="0" err="1" smtClean="0"/>
              <a:t>helloworld:nodebig</a:t>
            </a:r>
            <a:endParaRPr lang="en-IN" sz="2000" dirty="0"/>
          </a:p>
        </p:txBody>
      </p:sp>
      <p:sp>
        <p:nvSpPr>
          <p:cNvPr id="4" name="Text Placeholder 1"/>
          <p:cNvSpPr txBox="1">
            <a:spLocks/>
          </p:cNvSpPr>
          <p:nvPr/>
        </p:nvSpPr>
        <p:spPr>
          <a:xfrm>
            <a:off x="1348735" y="456190"/>
            <a:ext cx="8382119" cy="607027"/>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4800" b="1" kern="1200" baseline="0">
                <a:solidFill>
                  <a:srgbClr val="3C3C3C"/>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dirty="0" err="1" smtClean="0"/>
              <a:t>Node.Js</a:t>
            </a:r>
            <a:r>
              <a:rPr lang="en-IN" dirty="0" smtClean="0"/>
              <a:t> Example</a:t>
            </a:r>
          </a:p>
          <a:p>
            <a:endParaRPr lang="en-IN" sz="1100" dirty="0"/>
          </a:p>
        </p:txBody>
      </p:sp>
      <p:sp>
        <p:nvSpPr>
          <p:cNvPr id="5" name="Rectangle 4"/>
          <p:cNvSpPr/>
          <p:nvPr/>
        </p:nvSpPr>
        <p:spPr>
          <a:xfrm>
            <a:off x="1191768" y="1666342"/>
            <a:ext cx="3142488" cy="2308324"/>
          </a:xfrm>
          <a:prstGeom prst="rect">
            <a:avLst/>
          </a:prstGeom>
        </p:spPr>
        <p:txBody>
          <a:bodyPr wrap="square">
            <a:spAutoFit/>
          </a:bodyPr>
          <a:lstStyle/>
          <a:p>
            <a:r>
              <a:rPr lang="en-IN" dirty="0"/>
              <a:t>FROM node:14-alpine</a:t>
            </a:r>
          </a:p>
          <a:p>
            <a:r>
              <a:rPr lang="en-IN" dirty="0"/>
              <a:t>ADD . /app</a:t>
            </a:r>
          </a:p>
          <a:p>
            <a:r>
              <a:rPr lang="en-IN" dirty="0"/>
              <a:t>WORKDIR /app</a:t>
            </a:r>
          </a:p>
          <a:p>
            <a:r>
              <a:rPr lang="en-IN" dirty="0"/>
              <a:t>COPY </a:t>
            </a:r>
            <a:r>
              <a:rPr lang="en-IN" dirty="0" err="1"/>
              <a:t>package.json</a:t>
            </a:r>
            <a:r>
              <a:rPr lang="en-IN" dirty="0"/>
              <a:t> .</a:t>
            </a:r>
          </a:p>
          <a:p>
            <a:r>
              <a:rPr lang="en-IN" dirty="0"/>
              <a:t>RUN </a:t>
            </a:r>
            <a:r>
              <a:rPr lang="en-IN" dirty="0" err="1"/>
              <a:t>npm</a:t>
            </a:r>
            <a:r>
              <a:rPr lang="en-IN" dirty="0"/>
              <a:t> install --production</a:t>
            </a:r>
          </a:p>
          <a:p>
            <a:r>
              <a:rPr lang="en-IN" dirty="0"/>
              <a:t>COPY . .</a:t>
            </a:r>
          </a:p>
          <a:p>
            <a:r>
              <a:rPr lang="en-IN" dirty="0"/>
              <a:t>EXPOSE 8080</a:t>
            </a:r>
          </a:p>
          <a:p>
            <a:r>
              <a:rPr lang="en-IN" dirty="0"/>
              <a:t>CMD [ "node", "get_ex1.js" ]</a:t>
            </a:r>
          </a:p>
        </p:txBody>
      </p:sp>
      <p:sp>
        <p:nvSpPr>
          <p:cNvPr id="6" name="Text Placeholder 2"/>
          <p:cNvSpPr>
            <a:spLocks noGrp="1"/>
          </p:cNvSpPr>
          <p:nvPr>
            <p:ph type="body" sz="quarter" idx="14"/>
          </p:nvPr>
        </p:nvSpPr>
        <p:spPr>
          <a:xfrm>
            <a:off x="1464559" y="1202204"/>
            <a:ext cx="3537209" cy="453506"/>
          </a:xfrm>
        </p:spPr>
        <p:txBody>
          <a:bodyPr/>
          <a:lstStyle/>
          <a:p>
            <a:pPr marL="0" indent="0">
              <a:buNone/>
            </a:pPr>
            <a:r>
              <a:rPr lang="en-US" dirty="0" smtClean="0"/>
              <a:t>Dockerfile (normal)</a:t>
            </a:r>
            <a:endParaRPr lang="en-IN" dirty="0"/>
          </a:p>
        </p:txBody>
      </p:sp>
      <p:sp>
        <p:nvSpPr>
          <p:cNvPr id="7" name="Text Placeholder 2"/>
          <p:cNvSpPr>
            <a:spLocks noGrp="1"/>
          </p:cNvSpPr>
          <p:nvPr>
            <p:ph type="body" sz="quarter" idx="14"/>
          </p:nvPr>
        </p:nvSpPr>
        <p:spPr>
          <a:xfrm>
            <a:off x="7075927" y="1202204"/>
            <a:ext cx="4600961" cy="453506"/>
          </a:xfrm>
        </p:spPr>
        <p:txBody>
          <a:bodyPr/>
          <a:lstStyle/>
          <a:p>
            <a:pPr marL="0" indent="0">
              <a:buNone/>
            </a:pPr>
            <a:r>
              <a:rPr lang="en-IN" dirty="0"/>
              <a:t>Docker </a:t>
            </a:r>
            <a:r>
              <a:rPr lang="en-IN" dirty="0" smtClean="0"/>
              <a:t>file (multi-stage build)</a:t>
            </a:r>
            <a:endParaRPr lang="en-IN" dirty="0"/>
          </a:p>
        </p:txBody>
      </p:sp>
      <p:sp>
        <p:nvSpPr>
          <p:cNvPr id="9" name="Text Placeholder 2"/>
          <p:cNvSpPr>
            <a:spLocks noGrp="1"/>
          </p:cNvSpPr>
          <p:nvPr>
            <p:ph type="body" sz="quarter" idx="14"/>
          </p:nvPr>
        </p:nvSpPr>
        <p:spPr>
          <a:xfrm>
            <a:off x="6484615" y="4604007"/>
            <a:ext cx="5347721" cy="726945"/>
          </a:xfrm>
          <a:ln>
            <a:solidFill>
              <a:schemeClr val="tx1"/>
            </a:solidFill>
          </a:ln>
        </p:spPr>
        <p:txBody>
          <a:bodyPr/>
          <a:lstStyle/>
          <a:p>
            <a:pPr marL="0" indent="0">
              <a:buNone/>
            </a:pPr>
            <a:r>
              <a:rPr lang="en-US" sz="2000" dirty="0" err="1"/>
              <a:t>docker</a:t>
            </a:r>
            <a:r>
              <a:rPr lang="en-US" sz="2000" dirty="0"/>
              <a:t> build -t </a:t>
            </a:r>
            <a:r>
              <a:rPr lang="en-US" sz="2000" dirty="0" err="1" smtClean="0"/>
              <a:t>helloworld:nodesmall</a:t>
            </a:r>
            <a:r>
              <a:rPr lang="en-US" sz="2000" dirty="0" smtClean="0"/>
              <a:t> .</a:t>
            </a:r>
          </a:p>
          <a:p>
            <a:pPr marL="0" indent="0">
              <a:buNone/>
            </a:pPr>
            <a:r>
              <a:rPr lang="en-US" sz="2000" dirty="0" err="1"/>
              <a:t>docker</a:t>
            </a:r>
            <a:r>
              <a:rPr lang="en-US" sz="2000" dirty="0"/>
              <a:t> run -p </a:t>
            </a:r>
            <a:r>
              <a:rPr lang="en-US" sz="2000" dirty="0" smtClean="0"/>
              <a:t>3003:8080 </a:t>
            </a:r>
            <a:r>
              <a:rPr lang="en-US" sz="2000" dirty="0"/>
              <a:t>-d </a:t>
            </a:r>
            <a:r>
              <a:rPr lang="en-US" sz="2000" dirty="0" err="1" smtClean="0"/>
              <a:t>helloworld:nodesmall</a:t>
            </a:r>
            <a:endParaRPr lang="en-IN" sz="2000" dirty="0"/>
          </a:p>
        </p:txBody>
      </p:sp>
    </p:spTree>
    <p:extLst>
      <p:ext uri="{BB962C8B-B14F-4D97-AF65-F5344CB8AC3E}">
        <p14:creationId xmlns:p14="http://schemas.microsoft.com/office/powerpoint/2010/main" val="414604955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2"/>
          <p:cNvSpPr>
            <a:spLocks noGrp="1"/>
          </p:cNvSpPr>
          <p:nvPr>
            <p:ph type="body" sz="quarter" idx="14"/>
          </p:nvPr>
        </p:nvSpPr>
        <p:spPr>
          <a:xfrm>
            <a:off x="1305297" y="2417020"/>
            <a:ext cx="2979425" cy="1130852"/>
          </a:xfrm>
          <a:ln>
            <a:solidFill>
              <a:schemeClr val="tx1"/>
            </a:solidFill>
          </a:ln>
        </p:spPr>
        <p:txBody>
          <a:bodyPr/>
          <a:lstStyle/>
          <a:p>
            <a:pPr marL="0" indent="0">
              <a:buNone/>
            </a:pPr>
            <a:r>
              <a:rPr lang="en-US" sz="1600" dirty="0" smtClean="0"/>
              <a:t>To check output on the browser: </a:t>
            </a:r>
            <a:r>
              <a:rPr lang="en-US" sz="1600" dirty="0" smtClean="0">
                <a:hlinkClick r:id="rId2"/>
              </a:rPr>
              <a:t>http://localhost</a:t>
            </a:r>
            <a:r>
              <a:rPr lang="en-US" sz="1600" dirty="0" smtClean="0"/>
              <a:t>: 3002  (3003)</a:t>
            </a:r>
            <a:endParaRPr lang="en-IN" sz="1600" dirty="0"/>
          </a:p>
        </p:txBody>
      </p:sp>
      <p:pic>
        <p:nvPicPr>
          <p:cNvPr id="5" name="Picture 4"/>
          <p:cNvPicPr>
            <a:picLocks noChangeAspect="1"/>
          </p:cNvPicPr>
          <p:nvPr/>
        </p:nvPicPr>
        <p:blipFill>
          <a:blip r:embed="rId3"/>
          <a:stretch>
            <a:fillRect/>
          </a:stretch>
        </p:blipFill>
        <p:spPr>
          <a:xfrm>
            <a:off x="1911096" y="4032220"/>
            <a:ext cx="6776751" cy="1463324"/>
          </a:xfrm>
          <a:prstGeom prst="rect">
            <a:avLst/>
          </a:prstGeom>
        </p:spPr>
      </p:pic>
      <p:pic>
        <p:nvPicPr>
          <p:cNvPr id="6" name="Picture 5"/>
          <p:cNvPicPr>
            <a:picLocks noChangeAspect="1"/>
          </p:cNvPicPr>
          <p:nvPr/>
        </p:nvPicPr>
        <p:blipFill>
          <a:blip r:embed="rId4"/>
          <a:stretch>
            <a:fillRect/>
          </a:stretch>
        </p:blipFill>
        <p:spPr>
          <a:xfrm>
            <a:off x="5114924" y="2035853"/>
            <a:ext cx="4650867" cy="1676611"/>
          </a:xfrm>
          <a:prstGeom prst="rect">
            <a:avLst/>
          </a:prstGeom>
          <a:ln>
            <a:solidFill>
              <a:schemeClr val="tx1"/>
            </a:solidFill>
          </a:ln>
        </p:spPr>
      </p:pic>
      <p:sp>
        <p:nvSpPr>
          <p:cNvPr id="7" name="Rectangle 6"/>
          <p:cNvSpPr/>
          <p:nvPr/>
        </p:nvSpPr>
        <p:spPr>
          <a:xfrm>
            <a:off x="987552" y="789851"/>
            <a:ext cx="9034272" cy="923330"/>
          </a:xfrm>
          <a:prstGeom prst="rect">
            <a:avLst/>
          </a:prstGeom>
        </p:spPr>
        <p:txBody>
          <a:bodyPr wrap="square">
            <a:spAutoFit/>
          </a:bodyPr>
          <a:lstStyle/>
          <a:p>
            <a:pPr marL="285750" indent="-285750" algn="just">
              <a:buFont typeface="Arial" panose="020B0604020202020204" pitchFamily="34" charset="0"/>
              <a:buChar char="•"/>
            </a:pPr>
            <a:r>
              <a:rPr lang="en-US" dirty="0">
                <a:solidFill>
                  <a:srgbClr val="171717"/>
                </a:solidFill>
                <a:latin typeface="-apple-system"/>
              </a:rPr>
              <a:t>Now, compare the image sizes. One with the usual Dockerfile is 48.81 MB, and the other created with a multi-stage Docker </a:t>
            </a:r>
            <a:r>
              <a:rPr lang="en-US" dirty="0" smtClean="0">
                <a:solidFill>
                  <a:srgbClr val="171717"/>
                </a:solidFill>
                <a:latin typeface="-apple-system"/>
              </a:rPr>
              <a:t>build. </a:t>
            </a:r>
            <a:r>
              <a:rPr lang="en-US" dirty="0"/>
              <a:t>The image created by the multi-stage Docker build approach is more optimized.</a:t>
            </a:r>
            <a:r>
              <a:rPr lang="en-US" dirty="0">
                <a:solidFill>
                  <a:srgbClr val="171717"/>
                </a:solidFill>
                <a:latin typeface="-apple-system"/>
              </a:rPr>
              <a:t> </a:t>
            </a:r>
            <a:endParaRPr lang="en-IN" dirty="0"/>
          </a:p>
        </p:txBody>
      </p:sp>
    </p:spTree>
    <p:extLst>
      <p:ext uri="{BB962C8B-B14F-4D97-AF65-F5344CB8AC3E}">
        <p14:creationId xmlns:p14="http://schemas.microsoft.com/office/powerpoint/2010/main" val="377878523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IN" dirty="0"/>
              <a:t>Use multi-stage builds</a:t>
            </a:r>
          </a:p>
          <a:p>
            <a:endParaRPr lang="en-IN" dirty="0"/>
          </a:p>
        </p:txBody>
      </p:sp>
      <p:sp>
        <p:nvSpPr>
          <p:cNvPr id="3" name="Text Placeholder 2"/>
          <p:cNvSpPr>
            <a:spLocks noGrp="1"/>
          </p:cNvSpPr>
          <p:nvPr>
            <p:ph type="body" sz="quarter" idx="14"/>
          </p:nvPr>
        </p:nvSpPr>
        <p:spPr>
          <a:xfrm>
            <a:off x="1348735" y="1923934"/>
            <a:ext cx="8151501" cy="3279002"/>
          </a:xfrm>
        </p:spPr>
        <p:txBody>
          <a:bodyPr/>
          <a:lstStyle/>
          <a:p>
            <a:pPr algn="just"/>
            <a:r>
              <a:rPr lang="en-IN" dirty="0"/>
              <a:t>With multi-stage builds, you use multiple FROM statements in your </a:t>
            </a:r>
            <a:r>
              <a:rPr lang="en-IN" dirty="0" err="1"/>
              <a:t>Dockerfile</a:t>
            </a:r>
            <a:r>
              <a:rPr lang="en-IN" dirty="0"/>
              <a:t>. Each FROM instruction can use a different base, and each of them begins a new stage of the build. You can selectively copy </a:t>
            </a:r>
            <a:r>
              <a:rPr lang="en-IN" dirty="0" err="1"/>
              <a:t>artifacts</a:t>
            </a:r>
            <a:r>
              <a:rPr lang="en-IN" dirty="0"/>
              <a:t> from one stage to another, leaving behind everything you don’t want in the final image. To show how this works, let’s adapt the </a:t>
            </a:r>
            <a:r>
              <a:rPr lang="en-IN" dirty="0" err="1"/>
              <a:t>Dockerfile</a:t>
            </a:r>
            <a:r>
              <a:rPr lang="en-IN" dirty="0"/>
              <a:t> from the previous section to use multi-stage builds.</a:t>
            </a:r>
          </a:p>
          <a:p>
            <a:endParaRPr lang="en-IN" dirty="0"/>
          </a:p>
        </p:txBody>
      </p:sp>
    </p:spTree>
    <p:extLst>
      <p:ext uri="{BB962C8B-B14F-4D97-AF65-F5344CB8AC3E}">
        <p14:creationId xmlns:p14="http://schemas.microsoft.com/office/powerpoint/2010/main" val="105455417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1348735" y="511054"/>
            <a:ext cx="8382119" cy="607027"/>
          </a:xfrm>
        </p:spPr>
        <p:txBody>
          <a:bodyPr/>
          <a:lstStyle/>
          <a:p>
            <a:r>
              <a:rPr lang="en-US" dirty="0"/>
              <a:t>Storing and Distributing Images</a:t>
            </a:r>
            <a:endParaRPr lang="en-IN" dirty="0"/>
          </a:p>
        </p:txBody>
      </p:sp>
      <p:sp>
        <p:nvSpPr>
          <p:cNvPr id="3" name="Text Placeholder 2"/>
          <p:cNvSpPr>
            <a:spLocks noGrp="1"/>
          </p:cNvSpPr>
          <p:nvPr>
            <p:ph type="body" sz="quarter" idx="14"/>
          </p:nvPr>
        </p:nvSpPr>
        <p:spPr>
          <a:xfrm>
            <a:off x="1348735" y="1402726"/>
            <a:ext cx="10053833" cy="4623170"/>
          </a:xfrm>
        </p:spPr>
        <p:txBody>
          <a:bodyPr/>
          <a:lstStyle/>
          <a:p>
            <a:pPr lvl="0"/>
            <a:r>
              <a:rPr lang="en-IN" b="1" dirty="0"/>
              <a:t>Docker Hub</a:t>
            </a:r>
          </a:p>
          <a:p>
            <a:pPr algn="just"/>
            <a:r>
              <a:rPr lang="en-IN" sz="1600" dirty="0"/>
              <a:t>Docker Hub is a service provided by Docker for finding and sharing container images with your team. It’s the world’s largest repository of container images with an array of content sources including container community developers, open source projects and independent software vendors (ISV) building and distributing their code in containers.</a:t>
            </a:r>
          </a:p>
          <a:p>
            <a:pPr algn="just"/>
            <a:r>
              <a:rPr lang="en-IN" sz="1600" dirty="0"/>
              <a:t>Users get access to free public repositories for storing and sharing images or can choose a subscription plan for private repositories.</a:t>
            </a:r>
          </a:p>
          <a:p>
            <a:pPr algn="just"/>
            <a:r>
              <a:rPr lang="en-IN" sz="1600" dirty="0"/>
              <a:t>Docker Hub provides the following major features:</a:t>
            </a:r>
          </a:p>
          <a:p>
            <a:pPr lvl="1" algn="just"/>
            <a:r>
              <a:rPr lang="en-IN" sz="1600" dirty="0"/>
              <a:t>Repositories: Push and pull container images.</a:t>
            </a:r>
          </a:p>
          <a:p>
            <a:pPr lvl="1" algn="just"/>
            <a:r>
              <a:rPr lang="en-IN" sz="1600" dirty="0"/>
              <a:t>Teams &amp; Organizations: Manage access to private repositories of container images.</a:t>
            </a:r>
          </a:p>
          <a:p>
            <a:pPr lvl="1" algn="just"/>
            <a:r>
              <a:rPr lang="en-IN" sz="1600" dirty="0"/>
              <a:t>Docker Official Images: Pull and use high-quality container images provided by Docker.</a:t>
            </a:r>
          </a:p>
          <a:p>
            <a:pPr lvl="1" algn="just"/>
            <a:r>
              <a:rPr lang="en-IN" sz="1600" dirty="0"/>
              <a:t>Docker Verified Publisher Images: Pull and use high- quality container images provided by external vendors.</a:t>
            </a:r>
          </a:p>
          <a:p>
            <a:pPr lvl="1" algn="just"/>
            <a:r>
              <a:rPr lang="en-IN" sz="1600" dirty="0"/>
              <a:t>Builds: Automatically build container images from GitHub and </a:t>
            </a:r>
            <a:r>
              <a:rPr lang="en-IN" sz="1600" dirty="0" err="1"/>
              <a:t>Bitbucket</a:t>
            </a:r>
            <a:r>
              <a:rPr lang="en-IN" sz="1600" dirty="0"/>
              <a:t> and push them to Docker Hub.</a:t>
            </a:r>
          </a:p>
          <a:p>
            <a:pPr lvl="1" algn="just"/>
            <a:r>
              <a:rPr lang="en-IN" sz="1600" dirty="0" err="1"/>
              <a:t>Webhooks</a:t>
            </a:r>
            <a:r>
              <a:rPr lang="en-IN" sz="1600" dirty="0"/>
              <a:t>: Trigger actions after a successful push to a repository to integrate Docker Hub with other services</a:t>
            </a:r>
            <a:r>
              <a:rPr lang="en-IN" sz="1600" dirty="0" smtClean="0"/>
              <a:t>.</a:t>
            </a:r>
          </a:p>
          <a:p>
            <a:pPr lvl="1" algn="just"/>
            <a:r>
              <a:rPr lang="en-IN" sz="1600" dirty="0"/>
              <a:t>Users looking for a zero maintenance, ready-to-go solution are encouraged to head-over to the Docker Hub, which provides a free-to-use, hosted Registry, plus additional features (organization accounts, automated builds, and more).</a:t>
            </a:r>
          </a:p>
          <a:p>
            <a:pPr lvl="1" algn="just"/>
            <a:endParaRPr lang="en-IN" sz="1600" dirty="0"/>
          </a:p>
          <a:p>
            <a:endParaRPr lang="en-IN" dirty="0"/>
          </a:p>
        </p:txBody>
      </p:sp>
    </p:spTree>
    <p:extLst>
      <p:ext uri="{BB962C8B-B14F-4D97-AF65-F5344CB8AC3E}">
        <p14:creationId xmlns:p14="http://schemas.microsoft.com/office/powerpoint/2010/main" val="265168576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4"/>
          <p:cNvSpPr txBox="1">
            <a:spLocks noGrp="1"/>
          </p:cNvSpPr>
          <p:nvPr>
            <p:ph type="title"/>
          </p:nvPr>
        </p:nvSpPr>
        <p:spPr>
          <a:xfrm>
            <a:off x="415600" y="597575"/>
            <a:ext cx="11360800" cy="943200"/>
          </a:xfrm>
          <a:prstGeom prst="rect">
            <a:avLst/>
          </a:prstGeom>
        </p:spPr>
        <p:txBody>
          <a:bodyPr spcFirstLastPara="1" vert="horz" wrap="square" lIns="121900" tIns="121900" rIns="121900" bIns="121900" rtlCol="0" anchor="t" anchorCtr="0">
            <a:normAutofit fontScale="90000"/>
          </a:bodyPr>
          <a:lstStyle/>
          <a:p>
            <a:pPr lvl="0"/>
            <a:r>
              <a:rPr lang="en-US" dirty="0" smtClean="0">
                <a:solidFill>
                  <a:schemeClr val="accent1">
                    <a:lumMod val="50000"/>
                  </a:schemeClr>
                </a:solidFill>
              </a:rPr>
              <a:t>Building and Running a Container on a Local Machine</a:t>
            </a:r>
            <a:endParaRPr dirty="0">
              <a:solidFill>
                <a:schemeClr val="accent1">
                  <a:lumMod val="50000"/>
                </a:schemeClr>
              </a:solidFill>
            </a:endParaRPr>
          </a:p>
        </p:txBody>
      </p:sp>
      <p:sp>
        <p:nvSpPr>
          <p:cNvPr id="73" name="Google Shape;73;p14"/>
          <p:cNvSpPr txBox="1">
            <a:spLocks noGrp="1"/>
          </p:cNvSpPr>
          <p:nvPr>
            <p:ph type="body" idx="1"/>
          </p:nvPr>
        </p:nvSpPr>
        <p:spPr>
          <a:xfrm>
            <a:off x="415600" y="1540775"/>
            <a:ext cx="11360800" cy="4906331"/>
          </a:xfrm>
          <a:prstGeom prst="rect">
            <a:avLst/>
          </a:prstGeom>
        </p:spPr>
        <p:txBody>
          <a:bodyPr spcFirstLastPara="1" vert="horz" wrap="square" lIns="121900" tIns="121900" rIns="121900" bIns="121900" rtlCol="0" anchor="t" anchorCtr="0">
            <a:noAutofit/>
          </a:bodyPr>
          <a:lstStyle/>
          <a:p>
            <a:pPr marL="380990" indent="-380990" algn="just">
              <a:spcAft>
                <a:spcPts val="1600"/>
              </a:spcAft>
            </a:pPr>
            <a:r>
              <a:rPr lang="en-US" b="1" dirty="0" smtClean="0">
                <a:solidFill>
                  <a:srgbClr val="020202"/>
                </a:solidFill>
              </a:rPr>
              <a:t>Building a </a:t>
            </a:r>
            <a:r>
              <a:rPr lang="en-US" b="1" dirty="0" err="1" smtClean="0">
                <a:solidFill>
                  <a:srgbClr val="020202"/>
                </a:solidFill>
              </a:rPr>
              <a:t>Docker</a:t>
            </a:r>
            <a:r>
              <a:rPr lang="en-US" b="1" dirty="0" smtClean="0">
                <a:solidFill>
                  <a:srgbClr val="020202"/>
                </a:solidFill>
              </a:rPr>
              <a:t> image:</a:t>
            </a:r>
          </a:p>
          <a:p>
            <a:pPr marL="380990" indent="-380990" algn="just">
              <a:spcAft>
                <a:spcPts val="1600"/>
              </a:spcAft>
            </a:pPr>
            <a:r>
              <a:rPr lang="en-US" dirty="0" smtClean="0">
                <a:solidFill>
                  <a:srgbClr val="020202"/>
                </a:solidFill>
              </a:rPr>
              <a:t>Executing the </a:t>
            </a:r>
            <a:r>
              <a:rPr lang="en-US" dirty="0" err="1" smtClean="0">
                <a:solidFill>
                  <a:srgbClr val="020202"/>
                </a:solidFill>
              </a:rPr>
              <a:t>docker</a:t>
            </a:r>
            <a:r>
              <a:rPr lang="en-US" dirty="0" smtClean="0">
                <a:solidFill>
                  <a:srgbClr val="020202"/>
                </a:solidFill>
              </a:rPr>
              <a:t> build command downloads the base image indicated in the </a:t>
            </a:r>
            <a:r>
              <a:rPr lang="en-US" dirty="0" err="1" smtClean="0">
                <a:solidFill>
                  <a:srgbClr val="020202"/>
                </a:solidFill>
              </a:rPr>
              <a:t>Dockerfile</a:t>
            </a:r>
            <a:r>
              <a:rPr lang="en-US" dirty="0" smtClean="0">
                <a:solidFill>
                  <a:srgbClr val="020202"/>
                </a:solidFill>
              </a:rPr>
              <a:t> from </a:t>
            </a:r>
            <a:r>
              <a:rPr lang="en-US" dirty="0" err="1" smtClean="0">
                <a:solidFill>
                  <a:srgbClr val="020202"/>
                </a:solidFill>
              </a:rPr>
              <a:t>Docker</a:t>
            </a:r>
            <a:r>
              <a:rPr lang="en-US" dirty="0" smtClean="0">
                <a:solidFill>
                  <a:srgbClr val="020202"/>
                </a:solidFill>
              </a:rPr>
              <a:t> Hub, and then </a:t>
            </a:r>
            <a:r>
              <a:rPr lang="en-US" dirty="0" err="1" smtClean="0">
                <a:solidFill>
                  <a:srgbClr val="020202"/>
                </a:solidFill>
              </a:rPr>
              <a:t>Docker</a:t>
            </a:r>
            <a:r>
              <a:rPr lang="en-US" dirty="0" smtClean="0">
                <a:solidFill>
                  <a:srgbClr val="020202"/>
                </a:solidFill>
              </a:rPr>
              <a:t> executes the various instructions that are mentioned in the </a:t>
            </a:r>
            <a:r>
              <a:rPr lang="en-US" dirty="0" err="1" smtClean="0">
                <a:solidFill>
                  <a:srgbClr val="020202"/>
                </a:solidFill>
              </a:rPr>
              <a:t>Dockerfile</a:t>
            </a:r>
            <a:r>
              <a:rPr lang="en-US" dirty="0" smtClean="0">
                <a:solidFill>
                  <a:srgbClr val="020202"/>
                </a:solidFill>
              </a:rPr>
              <a:t>.</a:t>
            </a:r>
          </a:p>
          <a:p>
            <a:pPr marL="380990" indent="-380990" algn="just">
              <a:spcAft>
                <a:spcPts val="1600"/>
              </a:spcAft>
            </a:pPr>
            <a:r>
              <a:rPr lang="en-US" dirty="0" smtClean="0">
                <a:solidFill>
                  <a:srgbClr val="020202"/>
                </a:solidFill>
              </a:rPr>
              <a:t>At the end of the execution, obtain a locally stored </a:t>
            </a:r>
            <a:r>
              <a:rPr lang="en-US" dirty="0" err="1" smtClean="0">
                <a:solidFill>
                  <a:srgbClr val="020202"/>
                </a:solidFill>
              </a:rPr>
              <a:t>Docker</a:t>
            </a:r>
            <a:r>
              <a:rPr lang="en-US" dirty="0" smtClean="0">
                <a:solidFill>
                  <a:srgbClr val="020202"/>
                </a:solidFill>
              </a:rPr>
              <a:t> </a:t>
            </a:r>
            <a:r>
              <a:rPr lang="en-US" dirty="0" err="1" smtClean="0">
                <a:solidFill>
                  <a:srgbClr val="020202"/>
                </a:solidFill>
              </a:rPr>
              <a:t>demobook</a:t>
            </a:r>
            <a:r>
              <a:rPr lang="en-US" dirty="0" smtClean="0">
                <a:solidFill>
                  <a:srgbClr val="020202"/>
                </a:solidFill>
              </a:rPr>
              <a:t> image.</a:t>
            </a:r>
          </a:p>
          <a:p>
            <a:pPr marL="380990" indent="-380990" algn="just">
              <a:spcAft>
                <a:spcPts val="1600"/>
              </a:spcAft>
            </a:pPr>
            <a:r>
              <a:rPr lang="en-US" dirty="0" smtClean="0">
                <a:solidFill>
                  <a:srgbClr val="020202"/>
                </a:solidFill>
              </a:rPr>
              <a:t>Check if the image is successfully created by executing the following </a:t>
            </a:r>
            <a:r>
              <a:rPr lang="en-US" dirty="0" err="1" smtClean="0">
                <a:solidFill>
                  <a:srgbClr val="020202"/>
                </a:solidFill>
              </a:rPr>
              <a:t>Docker</a:t>
            </a:r>
            <a:r>
              <a:rPr lang="en-US" dirty="0" smtClean="0">
                <a:solidFill>
                  <a:srgbClr val="020202"/>
                </a:solidFill>
              </a:rPr>
              <a:t> command:</a:t>
            </a:r>
          </a:p>
          <a:p>
            <a:pPr marL="380990" indent="-380990" algn="just">
              <a:spcAft>
                <a:spcPts val="1600"/>
              </a:spcAft>
            </a:pPr>
            <a:r>
              <a:rPr lang="en-US" b="1" dirty="0" err="1" smtClean="0">
                <a:solidFill>
                  <a:srgbClr val="020202"/>
                </a:solidFill>
              </a:rPr>
              <a:t>docker</a:t>
            </a:r>
            <a:r>
              <a:rPr lang="en-US" b="1" dirty="0" smtClean="0">
                <a:solidFill>
                  <a:srgbClr val="020202"/>
                </a:solidFill>
              </a:rPr>
              <a:t> images</a:t>
            </a:r>
          </a:p>
        </p:txBody>
      </p:sp>
      <p:sp>
        <p:nvSpPr>
          <p:cNvPr id="2" name="Slide Number Placeholder 1"/>
          <p:cNvSpPr>
            <a:spLocks noGrp="1"/>
          </p:cNvSpPr>
          <p:nvPr>
            <p:ph type="sldNum" idx="12"/>
          </p:nvPr>
        </p:nvSpPr>
        <p:spPr/>
        <p:txBody>
          <a:bodyPr/>
          <a:lstStyle/>
          <a:p>
            <a:fld id="{00000000-1234-1234-1234-123412341234}" type="slidenum">
              <a:rPr lang="en" smtClean="0"/>
              <a:pPr/>
              <a:t>38</a:t>
            </a:fld>
            <a:endParaRPr lang="en" dirty="0"/>
          </a:p>
        </p:txBody>
      </p:sp>
      <p:pic>
        <p:nvPicPr>
          <p:cNvPr id="8194" name="Picture 2"/>
          <p:cNvPicPr>
            <a:picLocks noChangeAspect="1" noChangeArrowheads="1"/>
          </p:cNvPicPr>
          <p:nvPr/>
        </p:nvPicPr>
        <p:blipFill>
          <a:blip r:embed="rId3"/>
          <a:srcRect/>
          <a:stretch>
            <a:fillRect/>
          </a:stretch>
        </p:blipFill>
        <p:spPr bwMode="auto">
          <a:xfrm>
            <a:off x="3111177" y="5721929"/>
            <a:ext cx="9039259" cy="858980"/>
          </a:xfrm>
          <a:prstGeom prst="rect">
            <a:avLst/>
          </a:prstGeom>
          <a:noFill/>
          <a:ln w="9525">
            <a:noFill/>
            <a:miter lim="800000"/>
            <a:headEnd/>
            <a:tailEnd/>
          </a:ln>
          <a:effectLst/>
        </p:spPr>
      </p:pic>
    </p:spTree>
    <p:extLst>
      <p:ext uri="{BB962C8B-B14F-4D97-AF65-F5344CB8AC3E}">
        <p14:creationId xmlns:p14="http://schemas.microsoft.com/office/powerpoint/2010/main" val="270709186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4"/>
          <p:cNvSpPr txBox="1">
            <a:spLocks noGrp="1"/>
          </p:cNvSpPr>
          <p:nvPr>
            <p:ph type="title"/>
          </p:nvPr>
        </p:nvSpPr>
        <p:spPr>
          <a:xfrm>
            <a:off x="415600" y="597575"/>
            <a:ext cx="11360800" cy="943200"/>
          </a:xfrm>
          <a:prstGeom prst="rect">
            <a:avLst/>
          </a:prstGeom>
        </p:spPr>
        <p:txBody>
          <a:bodyPr spcFirstLastPara="1" vert="horz" wrap="square" lIns="121900" tIns="121900" rIns="121900" bIns="121900" rtlCol="0" anchor="t" anchorCtr="0">
            <a:normAutofit fontScale="90000"/>
          </a:bodyPr>
          <a:lstStyle/>
          <a:p>
            <a:pPr lvl="0"/>
            <a:r>
              <a:rPr lang="en-US" dirty="0" smtClean="0">
                <a:solidFill>
                  <a:schemeClr val="accent1">
                    <a:lumMod val="50000"/>
                  </a:schemeClr>
                </a:solidFill>
              </a:rPr>
              <a:t>Building and Running a Container on a Local Machine</a:t>
            </a:r>
            <a:endParaRPr dirty="0">
              <a:solidFill>
                <a:schemeClr val="accent1">
                  <a:lumMod val="50000"/>
                </a:schemeClr>
              </a:solidFill>
            </a:endParaRPr>
          </a:p>
        </p:txBody>
      </p:sp>
      <p:sp>
        <p:nvSpPr>
          <p:cNvPr id="73" name="Google Shape;73;p14"/>
          <p:cNvSpPr txBox="1">
            <a:spLocks noGrp="1"/>
          </p:cNvSpPr>
          <p:nvPr>
            <p:ph type="body" idx="1"/>
          </p:nvPr>
        </p:nvSpPr>
        <p:spPr>
          <a:xfrm>
            <a:off x="415600" y="1540775"/>
            <a:ext cx="11360800" cy="4906331"/>
          </a:xfrm>
          <a:prstGeom prst="rect">
            <a:avLst/>
          </a:prstGeom>
        </p:spPr>
        <p:txBody>
          <a:bodyPr spcFirstLastPara="1" vert="horz" wrap="square" lIns="121900" tIns="121900" rIns="121900" bIns="121900" rtlCol="0" anchor="t" anchorCtr="0">
            <a:noAutofit/>
          </a:bodyPr>
          <a:lstStyle/>
          <a:p>
            <a:pPr marL="380990" indent="-380990" algn="just">
              <a:spcAft>
                <a:spcPts val="1600"/>
              </a:spcAft>
            </a:pPr>
            <a:r>
              <a:rPr lang="en-US" b="1" dirty="0" smtClean="0">
                <a:solidFill>
                  <a:srgbClr val="020202"/>
                </a:solidFill>
              </a:rPr>
              <a:t>Instantiating a new Container of an Image:</a:t>
            </a:r>
          </a:p>
          <a:p>
            <a:pPr marL="380990" indent="-380990" algn="just">
              <a:spcAft>
                <a:spcPts val="1600"/>
              </a:spcAft>
            </a:pPr>
            <a:r>
              <a:rPr lang="en-US" dirty="0" smtClean="0">
                <a:solidFill>
                  <a:srgbClr val="020202"/>
                </a:solidFill>
              </a:rPr>
              <a:t>To instantiate a container of </a:t>
            </a:r>
            <a:r>
              <a:rPr lang="en-US" dirty="0" err="1" smtClean="0">
                <a:solidFill>
                  <a:srgbClr val="020202"/>
                </a:solidFill>
              </a:rPr>
              <a:t>Docker</a:t>
            </a:r>
            <a:r>
              <a:rPr lang="en-US" dirty="0" smtClean="0">
                <a:solidFill>
                  <a:srgbClr val="020202"/>
                </a:solidFill>
              </a:rPr>
              <a:t> image created, execute the </a:t>
            </a:r>
            <a:r>
              <a:rPr lang="en-US" dirty="0" err="1" smtClean="0">
                <a:solidFill>
                  <a:srgbClr val="020202"/>
                </a:solidFill>
              </a:rPr>
              <a:t>docker</a:t>
            </a:r>
            <a:r>
              <a:rPr lang="en-US" dirty="0" smtClean="0">
                <a:solidFill>
                  <a:srgbClr val="020202"/>
                </a:solidFill>
              </a:rPr>
              <a:t> run command in the Terminal with the following syntax:</a:t>
            </a:r>
          </a:p>
          <a:p>
            <a:pPr marL="380990" indent="-380990" algn="just">
              <a:spcAft>
                <a:spcPts val="1600"/>
              </a:spcAft>
            </a:pPr>
            <a:r>
              <a:rPr lang="en-US" b="1" dirty="0" err="1" smtClean="0">
                <a:solidFill>
                  <a:srgbClr val="020202"/>
                </a:solidFill>
              </a:rPr>
              <a:t>docker</a:t>
            </a:r>
            <a:r>
              <a:rPr lang="en-US" b="1" dirty="0" smtClean="0">
                <a:solidFill>
                  <a:srgbClr val="020202"/>
                </a:solidFill>
              </a:rPr>
              <a:t> run -d --name </a:t>
            </a:r>
            <a:r>
              <a:rPr lang="en-US" b="1" dirty="0" err="1" smtClean="0">
                <a:solidFill>
                  <a:srgbClr val="020202"/>
                </a:solidFill>
              </a:rPr>
              <a:t>demoapp</a:t>
            </a:r>
            <a:r>
              <a:rPr lang="en-US" b="1" dirty="0" smtClean="0">
                <a:solidFill>
                  <a:srgbClr val="020202"/>
                </a:solidFill>
              </a:rPr>
              <a:t> -p 8080:80 demobook:v1</a:t>
            </a:r>
          </a:p>
          <a:p>
            <a:pPr marL="380990" indent="-380990" algn="just">
              <a:spcAft>
                <a:spcPts val="1600"/>
              </a:spcAft>
            </a:pPr>
            <a:r>
              <a:rPr lang="en-US" dirty="0" smtClean="0">
                <a:solidFill>
                  <a:srgbClr val="020202"/>
                </a:solidFill>
              </a:rPr>
              <a:t>The -d parameter indicates that the container will run in the background.</a:t>
            </a:r>
          </a:p>
          <a:p>
            <a:pPr marL="380990" indent="-380990" algn="just">
              <a:spcAft>
                <a:spcPts val="1600"/>
              </a:spcAft>
            </a:pPr>
            <a:r>
              <a:rPr lang="en-US" dirty="0" smtClean="0">
                <a:solidFill>
                  <a:srgbClr val="020202"/>
                </a:solidFill>
              </a:rPr>
              <a:t>In the -name parameter, we indicate the name of the container we want.</a:t>
            </a:r>
          </a:p>
          <a:p>
            <a:pPr marL="380990" indent="-380990" algn="just">
              <a:spcAft>
                <a:spcPts val="1600"/>
              </a:spcAft>
            </a:pPr>
            <a:r>
              <a:rPr lang="en-US" dirty="0" smtClean="0">
                <a:solidFill>
                  <a:srgbClr val="020202"/>
                </a:solidFill>
              </a:rPr>
              <a:t>In the -p parameter, we indicate the desired port translation; that is, in our example, port 80 of the container will be translated to port 8080 on our local machine.</a:t>
            </a:r>
            <a:endParaRPr lang="en-US" dirty="0">
              <a:solidFill>
                <a:srgbClr val="020202"/>
              </a:solidFill>
            </a:endParaRPr>
          </a:p>
        </p:txBody>
      </p:sp>
      <p:sp>
        <p:nvSpPr>
          <p:cNvPr id="2" name="Slide Number Placeholder 1"/>
          <p:cNvSpPr>
            <a:spLocks noGrp="1"/>
          </p:cNvSpPr>
          <p:nvPr>
            <p:ph type="sldNum" idx="12"/>
          </p:nvPr>
        </p:nvSpPr>
        <p:spPr/>
        <p:txBody>
          <a:bodyPr/>
          <a:lstStyle/>
          <a:p>
            <a:fld id="{00000000-1234-1234-1234-123412341234}" type="slidenum">
              <a:rPr lang="en" smtClean="0"/>
              <a:pPr/>
              <a:t>39</a:t>
            </a:fld>
            <a:endParaRPr lang="en" dirty="0"/>
          </a:p>
        </p:txBody>
      </p:sp>
    </p:spTree>
    <p:extLst>
      <p:ext uri="{BB962C8B-B14F-4D97-AF65-F5344CB8AC3E}">
        <p14:creationId xmlns:p14="http://schemas.microsoft.com/office/powerpoint/2010/main" val="355860057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600075" y="1730147"/>
            <a:ext cx="10077450" cy="2200275"/>
          </a:xfrm>
          <a:prstGeom prst="rect">
            <a:avLst/>
          </a:prstGeom>
        </p:spPr>
      </p:pic>
      <p:pic>
        <p:nvPicPr>
          <p:cNvPr id="6" name="Picture 5"/>
          <p:cNvPicPr>
            <a:picLocks noChangeAspect="1"/>
          </p:cNvPicPr>
          <p:nvPr/>
        </p:nvPicPr>
        <p:blipFill>
          <a:blip r:embed="rId3"/>
          <a:stretch>
            <a:fillRect/>
          </a:stretch>
        </p:blipFill>
        <p:spPr>
          <a:xfrm>
            <a:off x="1144361" y="575582"/>
            <a:ext cx="3219450" cy="742950"/>
          </a:xfrm>
          <a:prstGeom prst="rect">
            <a:avLst/>
          </a:prstGeom>
        </p:spPr>
      </p:pic>
      <p:pic>
        <p:nvPicPr>
          <p:cNvPr id="7" name="Picture 6"/>
          <p:cNvPicPr>
            <a:picLocks noChangeAspect="1"/>
          </p:cNvPicPr>
          <p:nvPr/>
        </p:nvPicPr>
        <p:blipFill>
          <a:blip r:embed="rId4"/>
          <a:stretch>
            <a:fillRect/>
          </a:stretch>
        </p:blipFill>
        <p:spPr>
          <a:xfrm>
            <a:off x="600075" y="4463143"/>
            <a:ext cx="10077450" cy="1578428"/>
          </a:xfrm>
          <a:prstGeom prst="rect">
            <a:avLst/>
          </a:prstGeom>
        </p:spPr>
      </p:pic>
    </p:spTree>
    <p:extLst>
      <p:ext uri="{BB962C8B-B14F-4D97-AF65-F5344CB8AC3E}">
        <p14:creationId xmlns:p14="http://schemas.microsoft.com/office/powerpoint/2010/main" val="193051082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4"/>
          <p:cNvSpPr txBox="1">
            <a:spLocks noGrp="1"/>
          </p:cNvSpPr>
          <p:nvPr>
            <p:ph type="title"/>
          </p:nvPr>
        </p:nvSpPr>
        <p:spPr>
          <a:xfrm>
            <a:off x="415600" y="597575"/>
            <a:ext cx="11360800" cy="943200"/>
          </a:xfrm>
          <a:prstGeom prst="rect">
            <a:avLst/>
          </a:prstGeom>
        </p:spPr>
        <p:txBody>
          <a:bodyPr spcFirstLastPara="1" vert="horz" wrap="square" lIns="121900" tIns="121900" rIns="121900" bIns="121900" rtlCol="0" anchor="t" anchorCtr="0">
            <a:normAutofit fontScale="90000"/>
          </a:bodyPr>
          <a:lstStyle/>
          <a:p>
            <a:pPr lvl="0"/>
            <a:r>
              <a:rPr lang="en-US" dirty="0" smtClean="0">
                <a:solidFill>
                  <a:schemeClr val="accent1">
                    <a:lumMod val="50000"/>
                  </a:schemeClr>
                </a:solidFill>
              </a:rPr>
              <a:t>Building and Running a Container on a Local Machine</a:t>
            </a:r>
            <a:endParaRPr dirty="0">
              <a:solidFill>
                <a:schemeClr val="accent1">
                  <a:lumMod val="50000"/>
                </a:schemeClr>
              </a:solidFill>
            </a:endParaRPr>
          </a:p>
        </p:txBody>
      </p:sp>
      <p:sp>
        <p:nvSpPr>
          <p:cNvPr id="73" name="Google Shape;73;p14"/>
          <p:cNvSpPr txBox="1">
            <a:spLocks noGrp="1"/>
          </p:cNvSpPr>
          <p:nvPr>
            <p:ph type="body" idx="1"/>
          </p:nvPr>
        </p:nvSpPr>
        <p:spPr>
          <a:xfrm>
            <a:off x="415600" y="1540775"/>
            <a:ext cx="11360800" cy="4906331"/>
          </a:xfrm>
          <a:prstGeom prst="rect">
            <a:avLst/>
          </a:prstGeom>
        </p:spPr>
        <p:txBody>
          <a:bodyPr spcFirstLastPara="1" vert="horz" wrap="square" lIns="121900" tIns="121900" rIns="121900" bIns="121900" rtlCol="0" anchor="t" anchorCtr="0">
            <a:noAutofit/>
          </a:bodyPr>
          <a:lstStyle/>
          <a:p>
            <a:pPr marL="380990" indent="-380990" algn="just">
              <a:spcAft>
                <a:spcPts val="1600"/>
              </a:spcAft>
            </a:pPr>
            <a:r>
              <a:rPr lang="en-US" b="1" dirty="0" smtClean="0">
                <a:solidFill>
                  <a:srgbClr val="020202"/>
                </a:solidFill>
              </a:rPr>
              <a:t>Instantiating a new Container of an Image:</a:t>
            </a:r>
          </a:p>
          <a:p>
            <a:pPr marL="380990" indent="-380990" algn="just">
              <a:spcAft>
                <a:spcPts val="1600"/>
              </a:spcAft>
            </a:pPr>
            <a:r>
              <a:rPr lang="en-US" dirty="0" smtClean="0">
                <a:solidFill>
                  <a:srgbClr val="020202"/>
                </a:solidFill>
              </a:rPr>
              <a:t>And finally, the last parameter of the command is the name of the image and its tag.</a:t>
            </a:r>
          </a:p>
          <a:p>
            <a:pPr marL="380990" indent="-380990" algn="just">
              <a:spcAft>
                <a:spcPts val="1600"/>
              </a:spcAft>
            </a:pPr>
            <a:r>
              <a:rPr lang="en-US" dirty="0" smtClean="0">
                <a:solidFill>
                  <a:srgbClr val="020202"/>
                </a:solidFill>
              </a:rPr>
              <a:t>The execution of this command is shown in the following screenshot:</a:t>
            </a:r>
          </a:p>
          <a:p>
            <a:pPr marL="380990" indent="-380990" algn="just">
              <a:spcAft>
                <a:spcPts val="1600"/>
              </a:spcAft>
            </a:pPr>
            <a:endParaRPr lang="en-US" dirty="0" smtClean="0">
              <a:solidFill>
                <a:srgbClr val="020202"/>
              </a:solidFill>
            </a:endParaRPr>
          </a:p>
          <a:p>
            <a:pPr marL="380990" indent="-380990" algn="just">
              <a:spcAft>
                <a:spcPts val="1600"/>
              </a:spcAft>
            </a:pPr>
            <a:r>
              <a:rPr lang="en-US" dirty="0" smtClean="0">
                <a:solidFill>
                  <a:srgbClr val="020202"/>
                </a:solidFill>
              </a:rPr>
              <a:t>This command displays the ID of the container, and the container runs in the background.</a:t>
            </a:r>
          </a:p>
          <a:p>
            <a:pPr marL="380990" indent="-380990" algn="just">
              <a:spcAft>
                <a:spcPts val="1600"/>
              </a:spcAft>
            </a:pPr>
            <a:r>
              <a:rPr lang="en-US" dirty="0" smtClean="0">
                <a:solidFill>
                  <a:srgbClr val="020202"/>
                </a:solidFill>
              </a:rPr>
              <a:t>It is also possible to display the list of containers running on the local machine, by executing the following command:</a:t>
            </a:r>
          </a:p>
        </p:txBody>
      </p:sp>
      <p:sp>
        <p:nvSpPr>
          <p:cNvPr id="2" name="Slide Number Placeholder 1"/>
          <p:cNvSpPr>
            <a:spLocks noGrp="1"/>
          </p:cNvSpPr>
          <p:nvPr>
            <p:ph type="sldNum" idx="12"/>
          </p:nvPr>
        </p:nvSpPr>
        <p:spPr/>
        <p:txBody>
          <a:bodyPr/>
          <a:lstStyle/>
          <a:p>
            <a:fld id="{00000000-1234-1234-1234-123412341234}" type="slidenum">
              <a:rPr lang="en" smtClean="0"/>
              <a:pPr/>
              <a:t>40</a:t>
            </a:fld>
            <a:endParaRPr lang="en" dirty="0"/>
          </a:p>
        </p:txBody>
      </p:sp>
      <p:pic>
        <p:nvPicPr>
          <p:cNvPr id="9218" name="Picture 2"/>
          <p:cNvPicPr>
            <a:picLocks noChangeAspect="1" noChangeArrowheads="1"/>
          </p:cNvPicPr>
          <p:nvPr/>
        </p:nvPicPr>
        <p:blipFill>
          <a:blip r:embed="rId3"/>
          <a:srcRect/>
          <a:stretch>
            <a:fillRect/>
          </a:stretch>
        </p:blipFill>
        <p:spPr bwMode="auto">
          <a:xfrm>
            <a:off x="725021" y="3647822"/>
            <a:ext cx="10937390" cy="596900"/>
          </a:xfrm>
          <a:prstGeom prst="rect">
            <a:avLst/>
          </a:prstGeom>
          <a:noFill/>
          <a:ln w="9525">
            <a:noFill/>
            <a:miter lim="800000"/>
            <a:headEnd/>
            <a:tailEnd/>
          </a:ln>
          <a:effectLst/>
        </p:spPr>
      </p:pic>
    </p:spTree>
    <p:extLst>
      <p:ext uri="{BB962C8B-B14F-4D97-AF65-F5344CB8AC3E}">
        <p14:creationId xmlns:p14="http://schemas.microsoft.com/office/powerpoint/2010/main" val="25996014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4"/>
          <p:cNvSpPr txBox="1">
            <a:spLocks noGrp="1"/>
          </p:cNvSpPr>
          <p:nvPr>
            <p:ph type="title"/>
          </p:nvPr>
        </p:nvSpPr>
        <p:spPr>
          <a:xfrm>
            <a:off x="415600" y="597575"/>
            <a:ext cx="11360800" cy="943200"/>
          </a:xfrm>
          <a:prstGeom prst="rect">
            <a:avLst/>
          </a:prstGeom>
        </p:spPr>
        <p:txBody>
          <a:bodyPr spcFirstLastPara="1" vert="horz" wrap="square" lIns="121900" tIns="121900" rIns="121900" bIns="121900" rtlCol="0" anchor="t" anchorCtr="0">
            <a:normAutofit fontScale="90000"/>
          </a:bodyPr>
          <a:lstStyle/>
          <a:p>
            <a:pPr lvl="0"/>
            <a:r>
              <a:rPr lang="en-US" dirty="0" smtClean="0">
                <a:solidFill>
                  <a:schemeClr val="accent1">
                    <a:lumMod val="50000"/>
                  </a:schemeClr>
                </a:solidFill>
              </a:rPr>
              <a:t>Building and Running a Container on a Local Machine</a:t>
            </a:r>
            <a:endParaRPr dirty="0">
              <a:solidFill>
                <a:schemeClr val="accent1">
                  <a:lumMod val="50000"/>
                </a:schemeClr>
              </a:solidFill>
            </a:endParaRPr>
          </a:p>
        </p:txBody>
      </p:sp>
      <p:sp>
        <p:nvSpPr>
          <p:cNvPr id="73" name="Google Shape;73;p14"/>
          <p:cNvSpPr txBox="1">
            <a:spLocks noGrp="1"/>
          </p:cNvSpPr>
          <p:nvPr>
            <p:ph type="body" idx="1"/>
          </p:nvPr>
        </p:nvSpPr>
        <p:spPr>
          <a:xfrm>
            <a:off x="415600" y="1540775"/>
            <a:ext cx="11360800" cy="4906331"/>
          </a:xfrm>
          <a:prstGeom prst="rect">
            <a:avLst/>
          </a:prstGeom>
        </p:spPr>
        <p:txBody>
          <a:bodyPr spcFirstLastPara="1" vert="horz" wrap="square" lIns="121900" tIns="121900" rIns="121900" bIns="121900" rtlCol="0" anchor="t" anchorCtr="0">
            <a:noAutofit/>
          </a:bodyPr>
          <a:lstStyle/>
          <a:p>
            <a:pPr marL="380990" indent="-380990" algn="just">
              <a:spcAft>
                <a:spcPts val="1600"/>
              </a:spcAft>
            </a:pPr>
            <a:r>
              <a:rPr lang="en-US" b="1" dirty="0" smtClean="0">
                <a:solidFill>
                  <a:srgbClr val="020202"/>
                </a:solidFill>
              </a:rPr>
              <a:t>Instantiating a new Container of an Image:</a:t>
            </a:r>
          </a:p>
          <a:p>
            <a:pPr marL="380990" indent="-380990" algn="just">
              <a:spcAft>
                <a:spcPts val="1600"/>
              </a:spcAft>
            </a:pPr>
            <a:r>
              <a:rPr lang="en-US" b="1" dirty="0" err="1" smtClean="0">
                <a:solidFill>
                  <a:srgbClr val="020202"/>
                </a:solidFill>
              </a:rPr>
              <a:t>docker</a:t>
            </a:r>
            <a:r>
              <a:rPr lang="en-US" b="1" dirty="0" smtClean="0">
                <a:solidFill>
                  <a:srgbClr val="020202"/>
                </a:solidFill>
              </a:rPr>
              <a:t> </a:t>
            </a:r>
            <a:r>
              <a:rPr lang="en-US" b="1" dirty="0" err="1" smtClean="0">
                <a:solidFill>
                  <a:srgbClr val="020202"/>
                </a:solidFill>
              </a:rPr>
              <a:t>ps</a:t>
            </a:r>
            <a:endParaRPr lang="en-US" b="1" dirty="0" smtClean="0">
              <a:solidFill>
                <a:srgbClr val="020202"/>
              </a:solidFill>
            </a:endParaRPr>
          </a:p>
          <a:p>
            <a:pPr marL="380990" indent="-380990" algn="just">
              <a:spcAft>
                <a:spcPts val="1600"/>
              </a:spcAft>
            </a:pPr>
            <a:r>
              <a:rPr lang="en-US" dirty="0" smtClean="0">
                <a:solidFill>
                  <a:srgbClr val="020202"/>
                </a:solidFill>
              </a:rPr>
              <a:t>The following screenshot shows the execution with our container:</a:t>
            </a:r>
            <a:endParaRPr lang="en-US" dirty="0">
              <a:solidFill>
                <a:srgbClr val="020202"/>
              </a:solidFill>
            </a:endParaRPr>
          </a:p>
        </p:txBody>
      </p:sp>
      <p:sp>
        <p:nvSpPr>
          <p:cNvPr id="2" name="Slide Number Placeholder 1"/>
          <p:cNvSpPr>
            <a:spLocks noGrp="1"/>
          </p:cNvSpPr>
          <p:nvPr>
            <p:ph type="sldNum" idx="12"/>
          </p:nvPr>
        </p:nvSpPr>
        <p:spPr/>
        <p:txBody>
          <a:bodyPr/>
          <a:lstStyle/>
          <a:p>
            <a:fld id="{00000000-1234-1234-1234-123412341234}" type="slidenum">
              <a:rPr lang="en" smtClean="0"/>
              <a:pPr/>
              <a:t>41</a:t>
            </a:fld>
            <a:endParaRPr lang="en" dirty="0"/>
          </a:p>
        </p:txBody>
      </p:sp>
      <p:pic>
        <p:nvPicPr>
          <p:cNvPr id="10242" name="Picture 2"/>
          <p:cNvPicPr>
            <a:picLocks noChangeAspect="1" noChangeArrowheads="1"/>
          </p:cNvPicPr>
          <p:nvPr/>
        </p:nvPicPr>
        <p:blipFill>
          <a:blip r:embed="rId3"/>
          <a:srcRect/>
          <a:stretch>
            <a:fillRect/>
          </a:stretch>
        </p:blipFill>
        <p:spPr bwMode="auto">
          <a:xfrm>
            <a:off x="831273" y="3442855"/>
            <a:ext cx="9682716" cy="914400"/>
          </a:xfrm>
          <a:prstGeom prst="rect">
            <a:avLst/>
          </a:prstGeom>
          <a:noFill/>
          <a:ln w="9525">
            <a:noFill/>
            <a:miter lim="800000"/>
            <a:headEnd/>
            <a:tailEnd/>
          </a:ln>
          <a:effectLst/>
        </p:spPr>
      </p:pic>
    </p:spTree>
    <p:extLst>
      <p:ext uri="{BB962C8B-B14F-4D97-AF65-F5344CB8AC3E}">
        <p14:creationId xmlns:p14="http://schemas.microsoft.com/office/powerpoint/2010/main" val="403993085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4"/>
          <p:cNvSpPr txBox="1">
            <a:spLocks noGrp="1"/>
          </p:cNvSpPr>
          <p:nvPr>
            <p:ph type="title"/>
          </p:nvPr>
        </p:nvSpPr>
        <p:spPr>
          <a:xfrm>
            <a:off x="415600" y="597575"/>
            <a:ext cx="11360800" cy="943200"/>
          </a:xfrm>
          <a:prstGeom prst="rect">
            <a:avLst/>
          </a:prstGeom>
        </p:spPr>
        <p:txBody>
          <a:bodyPr spcFirstLastPara="1" vert="horz" wrap="square" lIns="121900" tIns="121900" rIns="121900" bIns="121900" rtlCol="0" anchor="t" anchorCtr="0">
            <a:normAutofit fontScale="90000"/>
          </a:bodyPr>
          <a:lstStyle/>
          <a:p>
            <a:pPr lvl="0"/>
            <a:r>
              <a:rPr lang="en-US" dirty="0" smtClean="0">
                <a:solidFill>
                  <a:schemeClr val="accent1">
                    <a:lumMod val="50000"/>
                  </a:schemeClr>
                </a:solidFill>
              </a:rPr>
              <a:t>Building and Running a Container on a Local Machine</a:t>
            </a:r>
            <a:endParaRPr dirty="0">
              <a:solidFill>
                <a:schemeClr val="accent1">
                  <a:lumMod val="50000"/>
                </a:schemeClr>
              </a:solidFill>
            </a:endParaRPr>
          </a:p>
        </p:txBody>
      </p:sp>
      <p:sp>
        <p:nvSpPr>
          <p:cNvPr id="73" name="Google Shape;73;p14"/>
          <p:cNvSpPr txBox="1">
            <a:spLocks noGrp="1"/>
          </p:cNvSpPr>
          <p:nvPr>
            <p:ph type="body" idx="1"/>
          </p:nvPr>
        </p:nvSpPr>
        <p:spPr>
          <a:xfrm>
            <a:off x="415600" y="1540775"/>
            <a:ext cx="11360800" cy="4906331"/>
          </a:xfrm>
          <a:prstGeom prst="rect">
            <a:avLst/>
          </a:prstGeom>
        </p:spPr>
        <p:txBody>
          <a:bodyPr spcFirstLastPara="1" vert="horz" wrap="square" lIns="121900" tIns="121900" rIns="121900" bIns="121900" rtlCol="0" anchor="t" anchorCtr="0">
            <a:noAutofit/>
          </a:bodyPr>
          <a:lstStyle/>
          <a:p>
            <a:pPr marL="380990" indent="-380990" algn="just">
              <a:spcAft>
                <a:spcPts val="1600"/>
              </a:spcAft>
            </a:pPr>
            <a:r>
              <a:rPr lang="en-US" b="1" dirty="0" smtClean="0">
                <a:solidFill>
                  <a:srgbClr val="020202"/>
                </a:solidFill>
              </a:rPr>
              <a:t>Testing a Container locally :</a:t>
            </a:r>
          </a:p>
          <a:p>
            <a:pPr marL="380990" indent="-380990" algn="just">
              <a:spcAft>
                <a:spcPts val="1600"/>
              </a:spcAft>
            </a:pPr>
            <a:r>
              <a:rPr lang="en-US" dirty="0" smtClean="0">
                <a:solidFill>
                  <a:srgbClr val="020202"/>
                </a:solidFill>
              </a:rPr>
              <a:t>Everything that runs in a container remains inside it.</a:t>
            </a:r>
          </a:p>
          <a:p>
            <a:pPr marL="380990" indent="-380990" algn="just">
              <a:spcAft>
                <a:spcPts val="1600"/>
              </a:spcAft>
            </a:pPr>
            <a:r>
              <a:rPr lang="en-US" dirty="0" smtClean="0">
                <a:solidFill>
                  <a:srgbClr val="020202"/>
                </a:solidFill>
              </a:rPr>
              <a:t>This is the principle of container isolation.</a:t>
            </a:r>
          </a:p>
          <a:p>
            <a:pPr marL="380990" indent="-380990" algn="just">
              <a:spcAft>
                <a:spcPts val="1600"/>
              </a:spcAft>
            </a:pPr>
            <a:r>
              <a:rPr lang="en-US" dirty="0" smtClean="0">
                <a:solidFill>
                  <a:srgbClr val="020202"/>
                </a:solidFill>
              </a:rPr>
              <a:t>However, with the port translation and with the run command, you can test your container on your local machine.</a:t>
            </a:r>
          </a:p>
          <a:p>
            <a:pPr marL="380990" indent="-380990" algn="just">
              <a:spcAft>
                <a:spcPts val="1600"/>
              </a:spcAft>
            </a:pPr>
            <a:r>
              <a:rPr lang="en-US" dirty="0" smtClean="0">
                <a:solidFill>
                  <a:srgbClr val="020202"/>
                </a:solidFill>
              </a:rPr>
              <a:t>To do this, open a web browser and enter http://localhost:8080 with 8080, which represents the translation port indicated in the command, and here is the result:</a:t>
            </a:r>
            <a:endParaRPr lang="en-US" dirty="0">
              <a:solidFill>
                <a:srgbClr val="020202"/>
              </a:solidFill>
            </a:endParaRPr>
          </a:p>
        </p:txBody>
      </p:sp>
      <p:sp>
        <p:nvSpPr>
          <p:cNvPr id="2" name="Slide Number Placeholder 1"/>
          <p:cNvSpPr>
            <a:spLocks noGrp="1"/>
          </p:cNvSpPr>
          <p:nvPr>
            <p:ph type="sldNum" idx="12"/>
          </p:nvPr>
        </p:nvSpPr>
        <p:spPr/>
        <p:txBody>
          <a:bodyPr/>
          <a:lstStyle/>
          <a:p>
            <a:fld id="{00000000-1234-1234-1234-123412341234}" type="slidenum">
              <a:rPr lang="en" smtClean="0"/>
              <a:pPr/>
              <a:t>42</a:t>
            </a:fld>
            <a:endParaRPr lang="en" dirty="0"/>
          </a:p>
        </p:txBody>
      </p:sp>
    </p:spTree>
    <p:extLst>
      <p:ext uri="{BB962C8B-B14F-4D97-AF65-F5344CB8AC3E}">
        <p14:creationId xmlns:p14="http://schemas.microsoft.com/office/powerpoint/2010/main" val="228916083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4"/>
          <p:cNvSpPr txBox="1">
            <a:spLocks noGrp="1"/>
          </p:cNvSpPr>
          <p:nvPr>
            <p:ph type="title"/>
          </p:nvPr>
        </p:nvSpPr>
        <p:spPr>
          <a:xfrm>
            <a:off x="415600" y="597575"/>
            <a:ext cx="11360800" cy="943200"/>
          </a:xfrm>
          <a:prstGeom prst="rect">
            <a:avLst/>
          </a:prstGeom>
        </p:spPr>
        <p:txBody>
          <a:bodyPr spcFirstLastPara="1" vert="horz" wrap="square" lIns="121900" tIns="121900" rIns="121900" bIns="121900" rtlCol="0" anchor="t" anchorCtr="0">
            <a:normAutofit fontScale="90000"/>
          </a:bodyPr>
          <a:lstStyle/>
          <a:p>
            <a:pPr lvl="0"/>
            <a:r>
              <a:rPr lang="en-US" dirty="0" smtClean="0">
                <a:solidFill>
                  <a:schemeClr val="accent1">
                    <a:lumMod val="50000"/>
                  </a:schemeClr>
                </a:solidFill>
              </a:rPr>
              <a:t>Building and Running a Container on a Local Machine</a:t>
            </a:r>
            <a:endParaRPr dirty="0">
              <a:solidFill>
                <a:schemeClr val="accent1">
                  <a:lumMod val="50000"/>
                </a:schemeClr>
              </a:solidFill>
            </a:endParaRPr>
          </a:p>
        </p:txBody>
      </p:sp>
      <p:sp>
        <p:nvSpPr>
          <p:cNvPr id="73" name="Google Shape;73;p14"/>
          <p:cNvSpPr txBox="1">
            <a:spLocks noGrp="1"/>
          </p:cNvSpPr>
          <p:nvPr>
            <p:ph type="body" idx="1"/>
          </p:nvPr>
        </p:nvSpPr>
        <p:spPr>
          <a:xfrm>
            <a:off x="415600" y="1540775"/>
            <a:ext cx="11360800" cy="4906331"/>
          </a:xfrm>
          <a:prstGeom prst="rect">
            <a:avLst/>
          </a:prstGeom>
        </p:spPr>
        <p:txBody>
          <a:bodyPr spcFirstLastPara="1" vert="horz" wrap="square" lIns="121900" tIns="121900" rIns="121900" bIns="121900" rtlCol="0" anchor="t" anchorCtr="0">
            <a:noAutofit/>
          </a:bodyPr>
          <a:lstStyle/>
          <a:p>
            <a:pPr marL="380990" indent="-380990" algn="just">
              <a:spcAft>
                <a:spcPts val="1600"/>
              </a:spcAft>
            </a:pPr>
            <a:r>
              <a:rPr lang="en-US" b="1" dirty="0" smtClean="0">
                <a:solidFill>
                  <a:srgbClr val="020202"/>
                </a:solidFill>
              </a:rPr>
              <a:t>Testing a Container locally :</a:t>
            </a:r>
          </a:p>
          <a:p>
            <a:pPr marL="380990" indent="-380990" algn="just">
              <a:spcAft>
                <a:spcPts val="1600"/>
              </a:spcAft>
            </a:pPr>
            <a:endParaRPr lang="en-US" dirty="0" smtClean="0">
              <a:solidFill>
                <a:srgbClr val="020202"/>
              </a:solidFill>
            </a:endParaRPr>
          </a:p>
          <a:p>
            <a:pPr marL="380990" indent="-380990" algn="just">
              <a:spcAft>
                <a:spcPts val="1600"/>
              </a:spcAft>
            </a:pPr>
            <a:endParaRPr lang="en-US" dirty="0" smtClean="0">
              <a:solidFill>
                <a:srgbClr val="020202"/>
              </a:solidFill>
            </a:endParaRPr>
          </a:p>
          <a:p>
            <a:pPr marL="380990" indent="-380990" algn="just">
              <a:spcAft>
                <a:spcPts val="1600"/>
              </a:spcAft>
              <a:buNone/>
            </a:pPr>
            <a:endParaRPr lang="en-US" dirty="0" smtClean="0">
              <a:solidFill>
                <a:srgbClr val="020202"/>
              </a:solidFill>
            </a:endParaRPr>
          </a:p>
        </p:txBody>
      </p:sp>
      <p:sp>
        <p:nvSpPr>
          <p:cNvPr id="2" name="Slide Number Placeholder 1"/>
          <p:cNvSpPr>
            <a:spLocks noGrp="1"/>
          </p:cNvSpPr>
          <p:nvPr>
            <p:ph type="sldNum" idx="12"/>
          </p:nvPr>
        </p:nvSpPr>
        <p:spPr/>
        <p:txBody>
          <a:bodyPr/>
          <a:lstStyle/>
          <a:p>
            <a:fld id="{00000000-1234-1234-1234-123412341234}" type="slidenum">
              <a:rPr lang="en" smtClean="0"/>
              <a:pPr/>
              <a:t>43</a:t>
            </a:fld>
            <a:endParaRPr lang="en" dirty="0"/>
          </a:p>
        </p:txBody>
      </p:sp>
      <p:pic>
        <p:nvPicPr>
          <p:cNvPr id="11266" name="Picture 2"/>
          <p:cNvPicPr>
            <a:picLocks noChangeAspect="1" noChangeArrowheads="1"/>
          </p:cNvPicPr>
          <p:nvPr/>
        </p:nvPicPr>
        <p:blipFill>
          <a:blip r:embed="rId3"/>
          <a:srcRect/>
          <a:stretch>
            <a:fillRect/>
          </a:stretch>
        </p:blipFill>
        <p:spPr bwMode="auto">
          <a:xfrm>
            <a:off x="2973534" y="2428589"/>
            <a:ext cx="6400253" cy="3085521"/>
          </a:xfrm>
          <a:prstGeom prst="rect">
            <a:avLst/>
          </a:prstGeom>
          <a:noFill/>
          <a:ln w="9525">
            <a:noFill/>
            <a:miter lim="800000"/>
            <a:headEnd/>
            <a:tailEnd/>
          </a:ln>
          <a:effectLst/>
        </p:spPr>
      </p:pic>
    </p:spTree>
    <p:extLst>
      <p:ext uri="{BB962C8B-B14F-4D97-AF65-F5344CB8AC3E}">
        <p14:creationId xmlns:p14="http://schemas.microsoft.com/office/powerpoint/2010/main" val="204860848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4"/>
          <p:cNvSpPr txBox="1">
            <a:spLocks noGrp="1"/>
          </p:cNvSpPr>
          <p:nvPr>
            <p:ph type="title"/>
          </p:nvPr>
        </p:nvSpPr>
        <p:spPr>
          <a:xfrm>
            <a:off x="415600" y="597575"/>
            <a:ext cx="11360800" cy="943200"/>
          </a:xfrm>
          <a:prstGeom prst="rect">
            <a:avLst/>
          </a:prstGeom>
        </p:spPr>
        <p:txBody>
          <a:bodyPr spcFirstLastPara="1" vert="horz" wrap="square" lIns="121900" tIns="121900" rIns="121900" bIns="121900" rtlCol="0" anchor="t" anchorCtr="0">
            <a:normAutofit/>
          </a:bodyPr>
          <a:lstStyle/>
          <a:p>
            <a:pPr lvl="0"/>
            <a:r>
              <a:rPr lang="en-US" dirty="0" smtClean="0">
                <a:solidFill>
                  <a:schemeClr val="accent1">
                    <a:lumMod val="50000"/>
                  </a:schemeClr>
                </a:solidFill>
              </a:rPr>
              <a:t>Pushing an image to </a:t>
            </a:r>
            <a:r>
              <a:rPr lang="en-US" dirty="0" err="1" smtClean="0">
                <a:solidFill>
                  <a:schemeClr val="accent1">
                    <a:lumMod val="50000"/>
                  </a:schemeClr>
                </a:solidFill>
              </a:rPr>
              <a:t>Docker</a:t>
            </a:r>
            <a:r>
              <a:rPr lang="en-US" dirty="0" smtClean="0">
                <a:solidFill>
                  <a:schemeClr val="accent1">
                    <a:lumMod val="50000"/>
                  </a:schemeClr>
                </a:solidFill>
              </a:rPr>
              <a:t> Hub</a:t>
            </a:r>
            <a:endParaRPr dirty="0">
              <a:solidFill>
                <a:schemeClr val="accent1">
                  <a:lumMod val="50000"/>
                </a:schemeClr>
              </a:solidFill>
            </a:endParaRPr>
          </a:p>
        </p:txBody>
      </p:sp>
      <p:sp>
        <p:nvSpPr>
          <p:cNvPr id="73" name="Google Shape;73;p14"/>
          <p:cNvSpPr txBox="1">
            <a:spLocks noGrp="1"/>
          </p:cNvSpPr>
          <p:nvPr>
            <p:ph type="body" idx="1"/>
          </p:nvPr>
        </p:nvSpPr>
        <p:spPr>
          <a:xfrm>
            <a:off x="415600" y="1540775"/>
            <a:ext cx="11360800" cy="4906331"/>
          </a:xfrm>
          <a:prstGeom prst="rect">
            <a:avLst/>
          </a:prstGeom>
        </p:spPr>
        <p:txBody>
          <a:bodyPr spcFirstLastPara="1" vert="horz" wrap="square" lIns="121900" tIns="121900" rIns="121900" bIns="121900" rtlCol="0" anchor="t" anchorCtr="0">
            <a:noAutofit/>
          </a:bodyPr>
          <a:lstStyle/>
          <a:p>
            <a:pPr marL="380990" indent="-380990" algn="just">
              <a:spcAft>
                <a:spcPts val="1600"/>
              </a:spcAft>
            </a:pPr>
            <a:r>
              <a:rPr lang="en-US" dirty="0" smtClean="0">
                <a:solidFill>
                  <a:srgbClr val="020202"/>
                </a:solidFill>
              </a:rPr>
              <a:t>The goal of creating a </a:t>
            </a:r>
            <a:r>
              <a:rPr lang="en-US" dirty="0" err="1" smtClean="0">
                <a:solidFill>
                  <a:srgbClr val="020202"/>
                </a:solidFill>
              </a:rPr>
              <a:t>Docker</a:t>
            </a:r>
            <a:r>
              <a:rPr lang="en-US" dirty="0" smtClean="0">
                <a:solidFill>
                  <a:srgbClr val="020202"/>
                </a:solidFill>
              </a:rPr>
              <a:t> image that contains an application is to be able to use it on servers that contain </a:t>
            </a:r>
            <a:r>
              <a:rPr lang="en-US" dirty="0" err="1" smtClean="0">
                <a:solidFill>
                  <a:srgbClr val="020202"/>
                </a:solidFill>
              </a:rPr>
              <a:t>Docker</a:t>
            </a:r>
            <a:r>
              <a:rPr lang="en-US" dirty="0" smtClean="0">
                <a:solidFill>
                  <a:srgbClr val="020202"/>
                </a:solidFill>
              </a:rPr>
              <a:t> and host the company's applications.</a:t>
            </a:r>
          </a:p>
          <a:p>
            <a:pPr marL="380990" indent="-380990" algn="just">
              <a:spcAft>
                <a:spcPts val="1600"/>
              </a:spcAft>
            </a:pPr>
            <a:r>
              <a:rPr lang="en-US" dirty="0" smtClean="0">
                <a:solidFill>
                  <a:srgbClr val="020202"/>
                </a:solidFill>
              </a:rPr>
              <a:t>In order for an image to be downloaded to another computer, it must be saved in a </a:t>
            </a:r>
            <a:r>
              <a:rPr lang="en-US" dirty="0" err="1" smtClean="0">
                <a:solidFill>
                  <a:srgbClr val="020202"/>
                </a:solidFill>
              </a:rPr>
              <a:t>Docker</a:t>
            </a:r>
            <a:r>
              <a:rPr lang="en-US" dirty="0" smtClean="0">
                <a:solidFill>
                  <a:srgbClr val="020202"/>
                </a:solidFill>
              </a:rPr>
              <a:t> image registry.</a:t>
            </a:r>
          </a:p>
          <a:p>
            <a:pPr marL="380990" indent="-380990" algn="just">
              <a:spcAft>
                <a:spcPts val="1600"/>
              </a:spcAft>
            </a:pPr>
            <a:r>
              <a:rPr lang="en-US" dirty="0" smtClean="0">
                <a:solidFill>
                  <a:srgbClr val="020202"/>
                </a:solidFill>
              </a:rPr>
              <a:t>There are several </a:t>
            </a:r>
            <a:r>
              <a:rPr lang="en-US" dirty="0" err="1" smtClean="0">
                <a:solidFill>
                  <a:srgbClr val="020202"/>
                </a:solidFill>
              </a:rPr>
              <a:t>Docker</a:t>
            </a:r>
            <a:r>
              <a:rPr lang="en-US" dirty="0" smtClean="0">
                <a:solidFill>
                  <a:srgbClr val="020202"/>
                </a:solidFill>
              </a:rPr>
              <a:t> registries that can be installed on-premise.</a:t>
            </a:r>
          </a:p>
          <a:p>
            <a:pPr marL="380990" indent="-380990" algn="just">
              <a:spcAft>
                <a:spcPts val="1600"/>
              </a:spcAft>
            </a:pPr>
            <a:r>
              <a:rPr lang="en-US" dirty="0" smtClean="0">
                <a:solidFill>
                  <a:srgbClr val="020202"/>
                </a:solidFill>
              </a:rPr>
              <a:t>If you want to create a public image, you can push it (or upload it) to </a:t>
            </a:r>
            <a:r>
              <a:rPr lang="en-US" dirty="0" err="1" smtClean="0">
                <a:solidFill>
                  <a:srgbClr val="020202"/>
                </a:solidFill>
              </a:rPr>
              <a:t>Docker</a:t>
            </a:r>
            <a:r>
              <a:rPr lang="en-US" dirty="0" smtClean="0">
                <a:solidFill>
                  <a:srgbClr val="020202"/>
                </a:solidFill>
              </a:rPr>
              <a:t> Hub, which is </a:t>
            </a:r>
            <a:r>
              <a:rPr lang="en-US" dirty="0" err="1" smtClean="0">
                <a:solidFill>
                  <a:srgbClr val="020202"/>
                </a:solidFill>
              </a:rPr>
              <a:t>Docker's</a:t>
            </a:r>
            <a:r>
              <a:rPr lang="en-US" dirty="0" smtClean="0">
                <a:solidFill>
                  <a:srgbClr val="020202"/>
                </a:solidFill>
              </a:rPr>
              <a:t> public (and free) registry.</a:t>
            </a:r>
          </a:p>
          <a:p>
            <a:pPr marL="380990" indent="-380990" algn="just">
              <a:spcAft>
                <a:spcPts val="1600"/>
              </a:spcAft>
            </a:pPr>
            <a:endParaRPr lang="en-US" dirty="0">
              <a:solidFill>
                <a:srgbClr val="020202"/>
              </a:solidFill>
            </a:endParaRPr>
          </a:p>
        </p:txBody>
      </p:sp>
      <p:sp>
        <p:nvSpPr>
          <p:cNvPr id="2" name="Slide Number Placeholder 1"/>
          <p:cNvSpPr>
            <a:spLocks noGrp="1"/>
          </p:cNvSpPr>
          <p:nvPr>
            <p:ph type="sldNum" idx="12"/>
          </p:nvPr>
        </p:nvSpPr>
        <p:spPr/>
        <p:txBody>
          <a:bodyPr/>
          <a:lstStyle/>
          <a:p>
            <a:fld id="{00000000-1234-1234-1234-123412341234}" type="slidenum">
              <a:rPr lang="en" smtClean="0"/>
              <a:pPr/>
              <a:t>44</a:t>
            </a:fld>
            <a:endParaRPr lang="en" dirty="0"/>
          </a:p>
        </p:txBody>
      </p:sp>
    </p:spTree>
    <p:extLst>
      <p:ext uri="{BB962C8B-B14F-4D97-AF65-F5344CB8AC3E}">
        <p14:creationId xmlns:p14="http://schemas.microsoft.com/office/powerpoint/2010/main" val="30348624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4"/>
          <p:cNvSpPr txBox="1">
            <a:spLocks noGrp="1"/>
          </p:cNvSpPr>
          <p:nvPr>
            <p:ph type="title"/>
          </p:nvPr>
        </p:nvSpPr>
        <p:spPr>
          <a:xfrm>
            <a:off x="415600" y="597575"/>
            <a:ext cx="11360800" cy="943200"/>
          </a:xfrm>
          <a:prstGeom prst="rect">
            <a:avLst/>
          </a:prstGeom>
        </p:spPr>
        <p:txBody>
          <a:bodyPr spcFirstLastPara="1" vert="horz" wrap="square" lIns="121900" tIns="121900" rIns="121900" bIns="121900" rtlCol="0" anchor="t" anchorCtr="0">
            <a:normAutofit/>
          </a:bodyPr>
          <a:lstStyle/>
          <a:p>
            <a:pPr lvl="0"/>
            <a:r>
              <a:rPr lang="en-US" dirty="0" smtClean="0">
                <a:solidFill>
                  <a:schemeClr val="accent1">
                    <a:lumMod val="50000"/>
                  </a:schemeClr>
                </a:solidFill>
              </a:rPr>
              <a:t>Pushing an image to </a:t>
            </a:r>
            <a:r>
              <a:rPr lang="en-US" dirty="0" err="1" smtClean="0">
                <a:solidFill>
                  <a:schemeClr val="accent1">
                    <a:lumMod val="50000"/>
                  </a:schemeClr>
                </a:solidFill>
              </a:rPr>
              <a:t>Docker</a:t>
            </a:r>
            <a:r>
              <a:rPr lang="en-US" dirty="0" smtClean="0">
                <a:solidFill>
                  <a:schemeClr val="accent1">
                    <a:lumMod val="50000"/>
                  </a:schemeClr>
                </a:solidFill>
              </a:rPr>
              <a:t> Hub</a:t>
            </a:r>
            <a:endParaRPr dirty="0">
              <a:solidFill>
                <a:schemeClr val="accent1">
                  <a:lumMod val="50000"/>
                </a:schemeClr>
              </a:solidFill>
            </a:endParaRPr>
          </a:p>
        </p:txBody>
      </p:sp>
      <p:sp>
        <p:nvSpPr>
          <p:cNvPr id="73" name="Google Shape;73;p14"/>
          <p:cNvSpPr txBox="1">
            <a:spLocks noGrp="1"/>
          </p:cNvSpPr>
          <p:nvPr>
            <p:ph type="body" idx="1"/>
          </p:nvPr>
        </p:nvSpPr>
        <p:spPr>
          <a:xfrm>
            <a:off x="415600" y="1540775"/>
            <a:ext cx="11360800" cy="4906331"/>
          </a:xfrm>
          <a:prstGeom prst="rect">
            <a:avLst/>
          </a:prstGeom>
        </p:spPr>
        <p:txBody>
          <a:bodyPr spcFirstLastPara="1" vert="horz" wrap="square" lIns="121900" tIns="121900" rIns="121900" bIns="121900" rtlCol="0" anchor="t" anchorCtr="0">
            <a:noAutofit/>
          </a:bodyPr>
          <a:lstStyle/>
          <a:p>
            <a:pPr marL="380990" indent="-380990" algn="just">
              <a:spcAft>
                <a:spcPts val="1600"/>
              </a:spcAft>
            </a:pPr>
            <a:r>
              <a:rPr lang="en-US" dirty="0" smtClean="0">
                <a:solidFill>
                  <a:srgbClr val="020202"/>
                </a:solidFill>
              </a:rPr>
              <a:t>To push a </a:t>
            </a:r>
            <a:r>
              <a:rPr lang="en-US" dirty="0" err="1" smtClean="0">
                <a:solidFill>
                  <a:srgbClr val="020202"/>
                </a:solidFill>
              </a:rPr>
              <a:t>Docker</a:t>
            </a:r>
            <a:r>
              <a:rPr lang="en-US" dirty="0" smtClean="0">
                <a:solidFill>
                  <a:srgbClr val="020202"/>
                </a:solidFill>
              </a:rPr>
              <a:t> image to </a:t>
            </a:r>
            <a:r>
              <a:rPr lang="en-US" dirty="0" err="1" smtClean="0">
                <a:solidFill>
                  <a:srgbClr val="020202"/>
                </a:solidFill>
              </a:rPr>
              <a:t>Docker</a:t>
            </a:r>
            <a:r>
              <a:rPr lang="en-US" dirty="0" smtClean="0">
                <a:solidFill>
                  <a:srgbClr val="020202"/>
                </a:solidFill>
              </a:rPr>
              <a:t> Hub, perform the following steps:</a:t>
            </a:r>
          </a:p>
          <a:p>
            <a:pPr marL="380990" indent="-380990" algn="just">
              <a:spcAft>
                <a:spcPts val="1600"/>
              </a:spcAft>
              <a:buNone/>
            </a:pPr>
            <a:r>
              <a:rPr lang="en-US" dirty="0" smtClean="0">
                <a:solidFill>
                  <a:srgbClr val="020202"/>
                </a:solidFill>
              </a:rPr>
              <a:t>1. Sign in to </a:t>
            </a:r>
            <a:r>
              <a:rPr lang="en-US" dirty="0" err="1" smtClean="0">
                <a:solidFill>
                  <a:srgbClr val="020202"/>
                </a:solidFill>
              </a:rPr>
              <a:t>Docker</a:t>
            </a:r>
            <a:r>
              <a:rPr lang="en-US" dirty="0" smtClean="0">
                <a:solidFill>
                  <a:srgbClr val="020202"/>
                </a:solidFill>
              </a:rPr>
              <a:t> Hub: Log in to </a:t>
            </a:r>
            <a:r>
              <a:rPr lang="en-US" dirty="0" err="1" smtClean="0">
                <a:solidFill>
                  <a:srgbClr val="020202"/>
                </a:solidFill>
              </a:rPr>
              <a:t>Docker</a:t>
            </a:r>
            <a:r>
              <a:rPr lang="en-US" dirty="0" smtClean="0">
                <a:solidFill>
                  <a:srgbClr val="020202"/>
                </a:solidFill>
              </a:rPr>
              <a:t> Hub using the following command: </a:t>
            </a:r>
            <a:r>
              <a:rPr lang="en-US" b="1" i="1" dirty="0" err="1" smtClean="0">
                <a:solidFill>
                  <a:srgbClr val="020202"/>
                </a:solidFill>
              </a:rPr>
              <a:t>docker</a:t>
            </a:r>
            <a:r>
              <a:rPr lang="en-US" b="1" i="1" dirty="0" smtClean="0">
                <a:solidFill>
                  <a:srgbClr val="020202"/>
                </a:solidFill>
              </a:rPr>
              <a:t> login -u &lt;your </a:t>
            </a:r>
            <a:r>
              <a:rPr lang="en-US" b="1" i="1" dirty="0" err="1" smtClean="0">
                <a:solidFill>
                  <a:srgbClr val="020202"/>
                </a:solidFill>
              </a:rPr>
              <a:t>dockerhub</a:t>
            </a:r>
            <a:r>
              <a:rPr lang="en-US" b="1" i="1" dirty="0" smtClean="0">
                <a:solidFill>
                  <a:srgbClr val="020202"/>
                </a:solidFill>
              </a:rPr>
              <a:t> login&gt;</a:t>
            </a:r>
          </a:p>
          <a:p>
            <a:pPr marL="380990" indent="-380990" algn="just">
              <a:spcAft>
                <a:spcPts val="1600"/>
              </a:spcAft>
              <a:buNone/>
            </a:pPr>
            <a:endParaRPr lang="en-US" sz="3200" b="1" i="1" dirty="0">
              <a:solidFill>
                <a:srgbClr val="020202"/>
              </a:solidFill>
            </a:endParaRPr>
          </a:p>
          <a:p>
            <a:pPr marL="380990" indent="-380990" algn="just">
              <a:spcAft>
                <a:spcPts val="1600"/>
              </a:spcAft>
              <a:buNone/>
            </a:pPr>
            <a:r>
              <a:rPr lang="en-US" dirty="0" smtClean="0">
                <a:solidFill>
                  <a:srgbClr val="020202"/>
                </a:solidFill>
              </a:rPr>
              <a:t>2. Retrieving the image ID: The next step consists of retrieving the ID of the image that has been created. Execute the </a:t>
            </a:r>
            <a:r>
              <a:rPr lang="en-US" dirty="0" err="1" smtClean="0">
                <a:solidFill>
                  <a:srgbClr val="020202"/>
                </a:solidFill>
              </a:rPr>
              <a:t>docker</a:t>
            </a:r>
            <a:r>
              <a:rPr lang="en-US" dirty="0" smtClean="0">
                <a:solidFill>
                  <a:srgbClr val="020202"/>
                </a:solidFill>
              </a:rPr>
              <a:t> images command to display the list of images with their ID.</a:t>
            </a:r>
          </a:p>
          <a:p>
            <a:pPr marL="380990" indent="-380990" algn="just">
              <a:spcAft>
                <a:spcPts val="1600"/>
              </a:spcAft>
            </a:pPr>
            <a:endParaRPr lang="en-US" b="1" i="1" dirty="0" smtClean="0">
              <a:solidFill>
                <a:srgbClr val="020202"/>
              </a:solidFill>
            </a:endParaRPr>
          </a:p>
          <a:p>
            <a:pPr marL="380990" indent="-380990" algn="just">
              <a:spcAft>
                <a:spcPts val="1600"/>
              </a:spcAft>
              <a:buNone/>
            </a:pPr>
            <a:endParaRPr lang="en-US" dirty="0" smtClean="0">
              <a:solidFill>
                <a:srgbClr val="020202"/>
              </a:solidFill>
            </a:endParaRPr>
          </a:p>
        </p:txBody>
      </p:sp>
      <p:sp>
        <p:nvSpPr>
          <p:cNvPr id="2" name="Slide Number Placeholder 1"/>
          <p:cNvSpPr>
            <a:spLocks noGrp="1"/>
          </p:cNvSpPr>
          <p:nvPr>
            <p:ph type="sldNum" idx="12"/>
          </p:nvPr>
        </p:nvSpPr>
        <p:spPr/>
        <p:txBody>
          <a:bodyPr/>
          <a:lstStyle/>
          <a:p>
            <a:fld id="{00000000-1234-1234-1234-123412341234}" type="slidenum">
              <a:rPr lang="en" smtClean="0"/>
              <a:pPr/>
              <a:t>45</a:t>
            </a:fld>
            <a:endParaRPr lang="en" dirty="0"/>
          </a:p>
        </p:txBody>
      </p:sp>
      <p:pic>
        <p:nvPicPr>
          <p:cNvPr id="1026" name="Picture 2"/>
          <p:cNvPicPr>
            <a:picLocks noChangeAspect="1" noChangeArrowheads="1"/>
          </p:cNvPicPr>
          <p:nvPr/>
        </p:nvPicPr>
        <p:blipFill>
          <a:blip r:embed="rId3"/>
          <a:srcRect/>
          <a:stretch>
            <a:fillRect/>
          </a:stretch>
        </p:blipFill>
        <p:spPr bwMode="auto">
          <a:xfrm>
            <a:off x="892463" y="3041379"/>
            <a:ext cx="9944100" cy="859412"/>
          </a:xfrm>
          <a:prstGeom prst="rect">
            <a:avLst/>
          </a:prstGeom>
          <a:noFill/>
          <a:ln w="9525">
            <a:noFill/>
            <a:miter lim="800000"/>
            <a:headEnd/>
            <a:tailEnd/>
          </a:ln>
          <a:effectLst/>
        </p:spPr>
      </p:pic>
      <p:pic>
        <p:nvPicPr>
          <p:cNvPr id="1027" name="Picture 3"/>
          <p:cNvPicPr>
            <a:picLocks noChangeAspect="1" noChangeArrowheads="1"/>
          </p:cNvPicPr>
          <p:nvPr/>
        </p:nvPicPr>
        <p:blipFill>
          <a:blip r:embed="rId4"/>
          <a:srcRect/>
          <a:stretch>
            <a:fillRect/>
          </a:stretch>
        </p:blipFill>
        <p:spPr bwMode="auto">
          <a:xfrm>
            <a:off x="892463" y="5418283"/>
            <a:ext cx="9872519" cy="971437"/>
          </a:xfrm>
          <a:prstGeom prst="rect">
            <a:avLst/>
          </a:prstGeom>
          <a:noFill/>
          <a:ln w="9525">
            <a:noFill/>
            <a:miter lim="800000"/>
            <a:headEnd/>
            <a:tailEnd/>
          </a:ln>
          <a:effectLst/>
        </p:spPr>
      </p:pic>
    </p:spTree>
    <p:extLst>
      <p:ext uri="{BB962C8B-B14F-4D97-AF65-F5344CB8AC3E}">
        <p14:creationId xmlns:p14="http://schemas.microsoft.com/office/powerpoint/2010/main" val="377657415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4"/>
          <p:cNvSpPr txBox="1">
            <a:spLocks noGrp="1"/>
          </p:cNvSpPr>
          <p:nvPr>
            <p:ph type="title"/>
          </p:nvPr>
        </p:nvSpPr>
        <p:spPr>
          <a:xfrm>
            <a:off x="415600" y="597575"/>
            <a:ext cx="11360800" cy="943200"/>
          </a:xfrm>
          <a:prstGeom prst="rect">
            <a:avLst/>
          </a:prstGeom>
        </p:spPr>
        <p:txBody>
          <a:bodyPr spcFirstLastPara="1" vert="horz" wrap="square" lIns="121900" tIns="121900" rIns="121900" bIns="121900" rtlCol="0" anchor="t" anchorCtr="0">
            <a:normAutofit/>
          </a:bodyPr>
          <a:lstStyle/>
          <a:p>
            <a:pPr lvl="0"/>
            <a:r>
              <a:rPr lang="en-US" dirty="0" smtClean="0">
                <a:solidFill>
                  <a:schemeClr val="accent1">
                    <a:lumMod val="50000"/>
                  </a:schemeClr>
                </a:solidFill>
              </a:rPr>
              <a:t>Pushing an image to </a:t>
            </a:r>
            <a:r>
              <a:rPr lang="en-US" dirty="0" err="1" smtClean="0">
                <a:solidFill>
                  <a:schemeClr val="accent1">
                    <a:lumMod val="50000"/>
                  </a:schemeClr>
                </a:solidFill>
              </a:rPr>
              <a:t>Docker</a:t>
            </a:r>
            <a:r>
              <a:rPr lang="en-US" dirty="0" smtClean="0">
                <a:solidFill>
                  <a:schemeClr val="accent1">
                    <a:lumMod val="50000"/>
                  </a:schemeClr>
                </a:solidFill>
              </a:rPr>
              <a:t> Hub</a:t>
            </a:r>
            <a:endParaRPr dirty="0">
              <a:solidFill>
                <a:schemeClr val="accent1">
                  <a:lumMod val="50000"/>
                </a:schemeClr>
              </a:solidFill>
            </a:endParaRPr>
          </a:p>
        </p:txBody>
      </p:sp>
      <p:sp>
        <p:nvSpPr>
          <p:cNvPr id="73" name="Google Shape;73;p14"/>
          <p:cNvSpPr txBox="1">
            <a:spLocks noGrp="1"/>
          </p:cNvSpPr>
          <p:nvPr>
            <p:ph type="body" idx="1"/>
          </p:nvPr>
        </p:nvSpPr>
        <p:spPr>
          <a:xfrm>
            <a:off x="415600" y="1540775"/>
            <a:ext cx="11360800" cy="4906331"/>
          </a:xfrm>
          <a:prstGeom prst="rect">
            <a:avLst/>
          </a:prstGeom>
        </p:spPr>
        <p:txBody>
          <a:bodyPr spcFirstLastPara="1" vert="horz" wrap="square" lIns="121900" tIns="121900" rIns="121900" bIns="121900" rtlCol="0" anchor="t" anchorCtr="0">
            <a:noAutofit/>
          </a:bodyPr>
          <a:lstStyle/>
          <a:p>
            <a:pPr marL="380990" indent="-380990" algn="just">
              <a:spcAft>
                <a:spcPts val="1600"/>
              </a:spcAft>
            </a:pPr>
            <a:r>
              <a:rPr lang="en-US" dirty="0" smtClean="0">
                <a:solidFill>
                  <a:srgbClr val="020202"/>
                </a:solidFill>
              </a:rPr>
              <a:t>To push a </a:t>
            </a:r>
            <a:r>
              <a:rPr lang="en-US" dirty="0" err="1" smtClean="0">
                <a:solidFill>
                  <a:srgbClr val="020202"/>
                </a:solidFill>
              </a:rPr>
              <a:t>Docker</a:t>
            </a:r>
            <a:r>
              <a:rPr lang="en-US" dirty="0" smtClean="0">
                <a:solidFill>
                  <a:srgbClr val="020202"/>
                </a:solidFill>
              </a:rPr>
              <a:t> image to </a:t>
            </a:r>
            <a:r>
              <a:rPr lang="en-US" dirty="0" err="1" smtClean="0">
                <a:solidFill>
                  <a:srgbClr val="020202"/>
                </a:solidFill>
              </a:rPr>
              <a:t>Docker</a:t>
            </a:r>
            <a:r>
              <a:rPr lang="en-US" dirty="0" smtClean="0">
                <a:solidFill>
                  <a:srgbClr val="020202"/>
                </a:solidFill>
              </a:rPr>
              <a:t> Hub, perform the following steps:</a:t>
            </a:r>
          </a:p>
          <a:p>
            <a:pPr marL="380990" indent="-380990" algn="just">
              <a:spcAft>
                <a:spcPts val="1600"/>
              </a:spcAft>
              <a:buNone/>
            </a:pPr>
            <a:r>
              <a:rPr lang="en-US" dirty="0" smtClean="0">
                <a:solidFill>
                  <a:srgbClr val="020202"/>
                </a:solidFill>
              </a:rPr>
              <a:t>3. Tag the image for </a:t>
            </a:r>
            <a:r>
              <a:rPr lang="en-US" dirty="0" err="1" smtClean="0">
                <a:solidFill>
                  <a:srgbClr val="020202"/>
                </a:solidFill>
              </a:rPr>
              <a:t>Docker</a:t>
            </a:r>
            <a:r>
              <a:rPr lang="en-US" dirty="0" smtClean="0">
                <a:solidFill>
                  <a:srgbClr val="020202"/>
                </a:solidFill>
              </a:rPr>
              <a:t> Hub: With the ID of the image we retrieved, we will now tag the image for </a:t>
            </a:r>
            <a:r>
              <a:rPr lang="en-US" dirty="0" err="1" smtClean="0">
                <a:solidFill>
                  <a:srgbClr val="020202"/>
                </a:solidFill>
              </a:rPr>
              <a:t>Docker</a:t>
            </a:r>
            <a:r>
              <a:rPr lang="en-US" dirty="0" smtClean="0">
                <a:solidFill>
                  <a:srgbClr val="020202"/>
                </a:solidFill>
              </a:rPr>
              <a:t> Hub. To do so, the following command is executed: </a:t>
            </a:r>
            <a:r>
              <a:rPr lang="en-US" b="1" i="1" dirty="0" err="1" smtClean="0">
                <a:solidFill>
                  <a:srgbClr val="020202"/>
                </a:solidFill>
              </a:rPr>
              <a:t>docker</a:t>
            </a:r>
            <a:r>
              <a:rPr lang="en-US" b="1" i="1" dirty="0" smtClean="0">
                <a:solidFill>
                  <a:srgbClr val="020202"/>
                </a:solidFill>
              </a:rPr>
              <a:t> tag &lt;image </a:t>
            </a:r>
            <a:r>
              <a:rPr lang="en-US" b="1" i="1" dirty="0" smtClean="0">
                <a:solidFill>
                  <a:srgbClr val="020202"/>
                </a:solidFill>
              </a:rPr>
              <a:t>ID&gt; </a:t>
            </a:r>
            <a:r>
              <a:rPr lang="en-US" b="1" i="1" dirty="0" smtClean="0">
                <a:solidFill>
                  <a:srgbClr val="020202"/>
                </a:solidFill>
              </a:rPr>
              <a:t>&lt;</a:t>
            </a:r>
            <a:r>
              <a:rPr lang="en-US" b="1" i="1" dirty="0" err="1" smtClean="0">
                <a:solidFill>
                  <a:srgbClr val="020202"/>
                </a:solidFill>
              </a:rPr>
              <a:t>dockerhub</a:t>
            </a:r>
            <a:r>
              <a:rPr lang="en-US" b="1" i="1" dirty="0" smtClean="0">
                <a:solidFill>
                  <a:srgbClr val="020202"/>
                </a:solidFill>
              </a:rPr>
              <a:t> login&gt;/demobook:v1</a:t>
            </a:r>
          </a:p>
          <a:p>
            <a:pPr marL="380990" indent="-380990" algn="just">
              <a:spcAft>
                <a:spcPts val="1600"/>
              </a:spcAft>
            </a:pPr>
            <a:endParaRPr lang="en-US" dirty="0" smtClean="0">
              <a:solidFill>
                <a:srgbClr val="020202"/>
              </a:solidFill>
            </a:endParaRPr>
          </a:p>
        </p:txBody>
      </p:sp>
      <p:sp>
        <p:nvSpPr>
          <p:cNvPr id="2" name="Slide Number Placeholder 1"/>
          <p:cNvSpPr>
            <a:spLocks noGrp="1"/>
          </p:cNvSpPr>
          <p:nvPr>
            <p:ph type="sldNum" idx="12"/>
          </p:nvPr>
        </p:nvSpPr>
        <p:spPr/>
        <p:txBody>
          <a:bodyPr/>
          <a:lstStyle/>
          <a:p>
            <a:fld id="{00000000-1234-1234-1234-123412341234}" type="slidenum">
              <a:rPr lang="en" smtClean="0"/>
              <a:pPr/>
              <a:t>46</a:t>
            </a:fld>
            <a:endParaRPr lang="en" dirty="0"/>
          </a:p>
        </p:txBody>
      </p:sp>
      <p:pic>
        <p:nvPicPr>
          <p:cNvPr id="2050" name="Picture 2"/>
          <p:cNvPicPr>
            <a:picLocks noChangeAspect="1" noChangeArrowheads="1"/>
          </p:cNvPicPr>
          <p:nvPr/>
        </p:nvPicPr>
        <p:blipFill>
          <a:blip r:embed="rId3"/>
          <a:srcRect/>
          <a:stretch>
            <a:fillRect/>
          </a:stretch>
        </p:blipFill>
        <p:spPr bwMode="auto">
          <a:xfrm>
            <a:off x="775855" y="3782291"/>
            <a:ext cx="10626436" cy="394791"/>
          </a:xfrm>
          <a:prstGeom prst="rect">
            <a:avLst/>
          </a:prstGeom>
          <a:noFill/>
          <a:ln w="9525">
            <a:noFill/>
            <a:miter lim="800000"/>
            <a:headEnd/>
            <a:tailEnd/>
          </a:ln>
          <a:effectLst/>
        </p:spPr>
      </p:pic>
    </p:spTree>
    <p:extLst>
      <p:ext uri="{BB962C8B-B14F-4D97-AF65-F5344CB8AC3E}">
        <p14:creationId xmlns:p14="http://schemas.microsoft.com/office/powerpoint/2010/main" val="331419137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4"/>
          <p:cNvSpPr txBox="1">
            <a:spLocks noGrp="1"/>
          </p:cNvSpPr>
          <p:nvPr>
            <p:ph type="title"/>
          </p:nvPr>
        </p:nvSpPr>
        <p:spPr>
          <a:xfrm>
            <a:off x="415600" y="597575"/>
            <a:ext cx="11360800" cy="943200"/>
          </a:xfrm>
          <a:prstGeom prst="rect">
            <a:avLst/>
          </a:prstGeom>
        </p:spPr>
        <p:txBody>
          <a:bodyPr spcFirstLastPara="1" vert="horz" wrap="square" lIns="121900" tIns="121900" rIns="121900" bIns="121900" rtlCol="0" anchor="t" anchorCtr="0">
            <a:normAutofit/>
          </a:bodyPr>
          <a:lstStyle/>
          <a:p>
            <a:pPr lvl="0"/>
            <a:r>
              <a:rPr lang="en-US" dirty="0" smtClean="0">
                <a:solidFill>
                  <a:schemeClr val="accent1">
                    <a:lumMod val="50000"/>
                  </a:schemeClr>
                </a:solidFill>
              </a:rPr>
              <a:t>Pushing an image to </a:t>
            </a:r>
            <a:r>
              <a:rPr lang="en-US" dirty="0" err="1" smtClean="0">
                <a:solidFill>
                  <a:schemeClr val="accent1">
                    <a:lumMod val="50000"/>
                  </a:schemeClr>
                </a:solidFill>
              </a:rPr>
              <a:t>Docker</a:t>
            </a:r>
            <a:r>
              <a:rPr lang="en-US" dirty="0" smtClean="0">
                <a:solidFill>
                  <a:schemeClr val="accent1">
                    <a:lumMod val="50000"/>
                  </a:schemeClr>
                </a:solidFill>
              </a:rPr>
              <a:t> Hub</a:t>
            </a:r>
            <a:endParaRPr dirty="0">
              <a:solidFill>
                <a:schemeClr val="accent1">
                  <a:lumMod val="50000"/>
                </a:schemeClr>
              </a:solidFill>
            </a:endParaRPr>
          </a:p>
        </p:txBody>
      </p:sp>
      <p:sp>
        <p:nvSpPr>
          <p:cNvPr id="73" name="Google Shape;73;p14"/>
          <p:cNvSpPr txBox="1">
            <a:spLocks noGrp="1"/>
          </p:cNvSpPr>
          <p:nvPr>
            <p:ph type="body" idx="1"/>
          </p:nvPr>
        </p:nvSpPr>
        <p:spPr>
          <a:xfrm>
            <a:off x="415600" y="1540775"/>
            <a:ext cx="11360800" cy="4906331"/>
          </a:xfrm>
          <a:prstGeom prst="rect">
            <a:avLst/>
          </a:prstGeom>
        </p:spPr>
        <p:txBody>
          <a:bodyPr spcFirstLastPara="1" vert="horz" wrap="square" lIns="121900" tIns="121900" rIns="121900" bIns="121900" rtlCol="0" anchor="t" anchorCtr="0">
            <a:noAutofit/>
          </a:bodyPr>
          <a:lstStyle/>
          <a:p>
            <a:pPr marL="380990" indent="-380990" algn="just">
              <a:spcAft>
                <a:spcPts val="1600"/>
              </a:spcAft>
              <a:buNone/>
            </a:pPr>
            <a:r>
              <a:rPr lang="en-US" dirty="0" smtClean="0">
                <a:solidFill>
                  <a:srgbClr val="020202"/>
                </a:solidFill>
              </a:rPr>
              <a:t>4. Push the image </a:t>
            </a:r>
            <a:r>
              <a:rPr lang="en-US" dirty="0" err="1" smtClean="0">
                <a:solidFill>
                  <a:srgbClr val="020202"/>
                </a:solidFill>
              </a:rPr>
              <a:t>Docker</a:t>
            </a:r>
            <a:r>
              <a:rPr lang="en-US" dirty="0" smtClean="0">
                <a:solidFill>
                  <a:srgbClr val="020202"/>
                </a:solidFill>
              </a:rPr>
              <a:t> in the </a:t>
            </a:r>
            <a:r>
              <a:rPr lang="en-US" dirty="0" err="1" smtClean="0">
                <a:solidFill>
                  <a:srgbClr val="020202"/>
                </a:solidFill>
              </a:rPr>
              <a:t>Docker</a:t>
            </a:r>
            <a:r>
              <a:rPr lang="en-US" dirty="0" smtClean="0">
                <a:solidFill>
                  <a:srgbClr val="020202"/>
                </a:solidFill>
              </a:rPr>
              <a:t> Hub: After tagging the image, the last step is to push the tagged image to </a:t>
            </a:r>
            <a:r>
              <a:rPr lang="en-US" dirty="0" err="1" smtClean="0">
                <a:solidFill>
                  <a:srgbClr val="020202"/>
                </a:solidFill>
              </a:rPr>
              <a:t>Docker</a:t>
            </a:r>
            <a:r>
              <a:rPr lang="en-US" dirty="0" smtClean="0">
                <a:solidFill>
                  <a:srgbClr val="020202"/>
                </a:solidFill>
              </a:rPr>
              <a:t> Hub.</a:t>
            </a:r>
          </a:p>
          <a:p>
            <a:pPr marL="380990" indent="-380990" algn="just">
              <a:spcAft>
                <a:spcPts val="1600"/>
              </a:spcAft>
            </a:pPr>
            <a:r>
              <a:rPr lang="en-US" dirty="0" smtClean="0">
                <a:solidFill>
                  <a:srgbClr val="020202"/>
                </a:solidFill>
              </a:rPr>
              <a:t>Execute the following command:</a:t>
            </a:r>
          </a:p>
          <a:p>
            <a:pPr marL="380990" indent="-380990" algn="just">
              <a:spcAft>
                <a:spcPts val="1600"/>
              </a:spcAft>
            </a:pPr>
            <a:r>
              <a:rPr lang="en-US" b="1" i="1" dirty="0" err="1" smtClean="0">
                <a:solidFill>
                  <a:srgbClr val="020202"/>
                </a:solidFill>
              </a:rPr>
              <a:t>docker</a:t>
            </a:r>
            <a:r>
              <a:rPr lang="en-US" b="1" i="1" dirty="0" smtClean="0">
                <a:solidFill>
                  <a:srgbClr val="020202"/>
                </a:solidFill>
              </a:rPr>
              <a:t> push </a:t>
            </a:r>
            <a:r>
              <a:rPr lang="en-US" b="1" i="1" dirty="0" smtClean="0">
                <a:solidFill>
                  <a:srgbClr val="020202"/>
                </a:solidFill>
              </a:rPr>
              <a:t>&lt;</a:t>
            </a:r>
            <a:r>
              <a:rPr lang="en-US" b="1" i="1" dirty="0" err="1" smtClean="0">
                <a:solidFill>
                  <a:srgbClr val="020202"/>
                </a:solidFill>
              </a:rPr>
              <a:t>dockerhub</a:t>
            </a:r>
            <a:r>
              <a:rPr lang="en-US" b="1" i="1" dirty="0" smtClean="0">
                <a:solidFill>
                  <a:srgbClr val="020202"/>
                </a:solidFill>
              </a:rPr>
              <a:t> login&gt;/demobook:v1</a:t>
            </a:r>
            <a:endParaRPr lang="en-US" b="1" i="1" dirty="0">
              <a:solidFill>
                <a:srgbClr val="020202"/>
              </a:solidFill>
            </a:endParaRPr>
          </a:p>
        </p:txBody>
      </p:sp>
      <p:sp>
        <p:nvSpPr>
          <p:cNvPr id="2" name="Slide Number Placeholder 1"/>
          <p:cNvSpPr>
            <a:spLocks noGrp="1"/>
          </p:cNvSpPr>
          <p:nvPr>
            <p:ph type="sldNum" idx="12"/>
          </p:nvPr>
        </p:nvSpPr>
        <p:spPr/>
        <p:txBody>
          <a:bodyPr/>
          <a:lstStyle/>
          <a:p>
            <a:fld id="{00000000-1234-1234-1234-123412341234}" type="slidenum">
              <a:rPr lang="en" smtClean="0"/>
              <a:pPr/>
              <a:t>47</a:t>
            </a:fld>
            <a:endParaRPr lang="en" dirty="0"/>
          </a:p>
        </p:txBody>
      </p:sp>
      <p:pic>
        <p:nvPicPr>
          <p:cNvPr id="3074" name="Picture 2"/>
          <p:cNvPicPr>
            <a:picLocks noChangeAspect="1" noChangeArrowheads="1"/>
          </p:cNvPicPr>
          <p:nvPr/>
        </p:nvPicPr>
        <p:blipFill>
          <a:blip r:embed="rId3"/>
          <a:srcRect/>
          <a:stretch>
            <a:fillRect/>
          </a:stretch>
        </p:blipFill>
        <p:spPr bwMode="auto">
          <a:xfrm>
            <a:off x="415637" y="4213516"/>
            <a:ext cx="11305311" cy="1986853"/>
          </a:xfrm>
          <a:prstGeom prst="rect">
            <a:avLst/>
          </a:prstGeom>
          <a:noFill/>
          <a:ln w="9525">
            <a:noFill/>
            <a:miter lim="800000"/>
            <a:headEnd/>
            <a:tailEnd/>
          </a:ln>
          <a:effectLst/>
        </p:spPr>
      </p:pic>
    </p:spTree>
    <p:extLst>
      <p:ext uri="{BB962C8B-B14F-4D97-AF65-F5344CB8AC3E}">
        <p14:creationId xmlns:p14="http://schemas.microsoft.com/office/powerpoint/2010/main" val="1291429619"/>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4"/>
          <p:cNvSpPr txBox="1">
            <a:spLocks noGrp="1"/>
          </p:cNvSpPr>
          <p:nvPr>
            <p:ph type="title"/>
          </p:nvPr>
        </p:nvSpPr>
        <p:spPr>
          <a:xfrm>
            <a:off x="415600" y="597575"/>
            <a:ext cx="11360800" cy="943200"/>
          </a:xfrm>
          <a:prstGeom prst="rect">
            <a:avLst/>
          </a:prstGeom>
        </p:spPr>
        <p:txBody>
          <a:bodyPr spcFirstLastPara="1" vert="horz" wrap="square" lIns="121900" tIns="121900" rIns="121900" bIns="121900" rtlCol="0" anchor="t" anchorCtr="0">
            <a:normAutofit/>
          </a:bodyPr>
          <a:lstStyle/>
          <a:p>
            <a:pPr lvl="0"/>
            <a:r>
              <a:rPr lang="en-US" dirty="0" smtClean="0">
                <a:solidFill>
                  <a:schemeClr val="accent1">
                    <a:lumMod val="50000"/>
                  </a:schemeClr>
                </a:solidFill>
              </a:rPr>
              <a:t>Pushing an image to </a:t>
            </a:r>
            <a:r>
              <a:rPr lang="en-US" dirty="0" err="1" smtClean="0">
                <a:solidFill>
                  <a:schemeClr val="accent1">
                    <a:lumMod val="50000"/>
                  </a:schemeClr>
                </a:solidFill>
              </a:rPr>
              <a:t>Docker</a:t>
            </a:r>
            <a:r>
              <a:rPr lang="en-US" dirty="0" smtClean="0">
                <a:solidFill>
                  <a:schemeClr val="accent1">
                    <a:lumMod val="50000"/>
                  </a:schemeClr>
                </a:solidFill>
              </a:rPr>
              <a:t> Hub</a:t>
            </a:r>
            <a:endParaRPr dirty="0">
              <a:solidFill>
                <a:schemeClr val="accent1">
                  <a:lumMod val="50000"/>
                </a:schemeClr>
              </a:solidFill>
            </a:endParaRPr>
          </a:p>
        </p:txBody>
      </p:sp>
      <p:sp>
        <p:nvSpPr>
          <p:cNvPr id="73" name="Google Shape;73;p14"/>
          <p:cNvSpPr txBox="1">
            <a:spLocks noGrp="1"/>
          </p:cNvSpPr>
          <p:nvPr>
            <p:ph type="body" idx="1"/>
          </p:nvPr>
        </p:nvSpPr>
        <p:spPr>
          <a:xfrm>
            <a:off x="415600" y="1540775"/>
            <a:ext cx="11360800" cy="4906331"/>
          </a:xfrm>
          <a:prstGeom prst="rect">
            <a:avLst/>
          </a:prstGeom>
        </p:spPr>
        <p:txBody>
          <a:bodyPr spcFirstLastPara="1" vert="horz" wrap="square" lIns="121900" tIns="121900" rIns="121900" bIns="121900" rtlCol="0" anchor="t" anchorCtr="0">
            <a:noAutofit/>
          </a:bodyPr>
          <a:lstStyle/>
          <a:p>
            <a:pPr marL="380990" indent="-380990" algn="just">
              <a:spcAft>
                <a:spcPts val="1600"/>
              </a:spcAft>
            </a:pPr>
            <a:r>
              <a:rPr lang="en-US" dirty="0" smtClean="0">
                <a:solidFill>
                  <a:srgbClr val="020202"/>
                </a:solidFill>
              </a:rPr>
              <a:t>To view the pushed image in </a:t>
            </a:r>
            <a:r>
              <a:rPr lang="en-US" dirty="0" err="1" smtClean="0">
                <a:solidFill>
                  <a:srgbClr val="020202"/>
                </a:solidFill>
              </a:rPr>
              <a:t>Docker</a:t>
            </a:r>
            <a:r>
              <a:rPr lang="en-US" dirty="0" smtClean="0">
                <a:solidFill>
                  <a:srgbClr val="020202"/>
                </a:solidFill>
              </a:rPr>
              <a:t> Hub, connect to the </a:t>
            </a:r>
            <a:r>
              <a:rPr lang="en-US" dirty="0" err="1" smtClean="0">
                <a:solidFill>
                  <a:srgbClr val="020202"/>
                </a:solidFill>
              </a:rPr>
              <a:t>Docker</a:t>
            </a:r>
            <a:r>
              <a:rPr lang="en-US" dirty="0" smtClean="0">
                <a:solidFill>
                  <a:srgbClr val="020202"/>
                </a:solidFill>
              </a:rPr>
              <a:t> Hub web portal at https://hub.docker.com/ and see that the image is present.</a:t>
            </a:r>
          </a:p>
          <a:p>
            <a:pPr marL="380990" indent="-380990" algn="just">
              <a:spcAft>
                <a:spcPts val="1600"/>
              </a:spcAft>
            </a:pPr>
            <a:endParaRPr lang="en-US" dirty="0">
              <a:solidFill>
                <a:srgbClr val="020202"/>
              </a:solidFill>
            </a:endParaRPr>
          </a:p>
        </p:txBody>
      </p:sp>
      <p:sp>
        <p:nvSpPr>
          <p:cNvPr id="2" name="Slide Number Placeholder 1"/>
          <p:cNvSpPr>
            <a:spLocks noGrp="1"/>
          </p:cNvSpPr>
          <p:nvPr>
            <p:ph type="sldNum" idx="12"/>
          </p:nvPr>
        </p:nvSpPr>
        <p:spPr/>
        <p:txBody>
          <a:bodyPr/>
          <a:lstStyle/>
          <a:p>
            <a:fld id="{00000000-1234-1234-1234-123412341234}" type="slidenum">
              <a:rPr lang="en" smtClean="0"/>
              <a:pPr/>
              <a:t>48</a:t>
            </a:fld>
            <a:endParaRPr lang="en" dirty="0"/>
          </a:p>
        </p:txBody>
      </p:sp>
      <p:pic>
        <p:nvPicPr>
          <p:cNvPr id="4098" name="Picture 2"/>
          <p:cNvPicPr>
            <a:picLocks noChangeAspect="1" noChangeArrowheads="1"/>
          </p:cNvPicPr>
          <p:nvPr/>
        </p:nvPicPr>
        <p:blipFill>
          <a:blip r:embed="rId3"/>
          <a:srcRect/>
          <a:stretch>
            <a:fillRect/>
          </a:stretch>
        </p:blipFill>
        <p:spPr bwMode="auto">
          <a:xfrm>
            <a:off x="1446030" y="2635399"/>
            <a:ext cx="9498417" cy="3897989"/>
          </a:xfrm>
          <a:prstGeom prst="rect">
            <a:avLst/>
          </a:prstGeom>
          <a:noFill/>
          <a:ln w="9525">
            <a:noFill/>
            <a:miter lim="800000"/>
            <a:headEnd/>
            <a:tailEnd/>
          </a:ln>
          <a:effectLst/>
        </p:spPr>
      </p:pic>
    </p:spTree>
    <p:extLst>
      <p:ext uri="{BB962C8B-B14F-4D97-AF65-F5344CB8AC3E}">
        <p14:creationId xmlns:p14="http://schemas.microsoft.com/office/powerpoint/2010/main" val="275926322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4"/>
          <p:cNvSpPr txBox="1">
            <a:spLocks noGrp="1"/>
          </p:cNvSpPr>
          <p:nvPr>
            <p:ph type="title"/>
          </p:nvPr>
        </p:nvSpPr>
        <p:spPr>
          <a:xfrm>
            <a:off x="415600" y="597575"/>
            <a:ext cx="11360800" cy="943200"/>
          </a:xfrm>
          <a:prstGeom prst="rect">
            <a:avLst/>
          </a:prstGeom>
        </p:spPr>
        <p:txBody>
          <a:bodyPr spcFirstLastPara="1" vert="horz" wrap="square" lIns="121900" tIns="121900" rIns="121900" bIns="121900" rtlCol="0" anchor="t" anchorCtr="0">
            <a:normAutofit/>
          </a:bodyPr>
          <a:lstStyle/>
          <a:p>
            <a:pPr lvl="0"/>
            <a:r>
              <a:rPr lang="en-US" dirty="0" smtClean="0">
                <a:solidFill>
                  <a:schemeClr val="accent1">
                    <a:lumMod val="50000"/>
                  </a:schemeClr>
                </a:solidFill>
              </a:rPr>
              <a:t>Pushing an image to </a:t>
            </a:r>
            <a:r>
              <a:rPr lang="en-US" dirty="0" err="1" smtClean="0">
                <a:solidFill>
                  <a:schemeClr val="accent1">
                    <a:lumMod val="50000"/>
                  </a:schemeClr>
                </a:solidFill>
              </a:rPr>
              <a:t>Docker</a:t>
            </a:r>
            <a:r>
              <a:rPr lang="en-US" dirty="0" smtClean="0">
                <a:solidFill>
                  <a:schemeClr val="accent1">
                    <a:lumMod val="50000"/>
                  </a:schemeClr>
                </a:solidFill>
              </a:rPr>
              <a:t> Hub</a:t>
            </a:r>
            <a:endParaRPr dirty="0">
              <a:solidFill>
                <a:schemeClr val="accent1">
                  <a:lumMod val="50000"/>
                </a:schemeClr>
              </a:solidFill>
            </a:endParaRPr>
          </a:p>
        </p:txBody>
      </p:sp>
      <p:sp>
        <p:nvSpPr>
          <p:cNvPr id="73" name="Google Shape;73;p14"/>
          <p:cNvSpPr txBox="1">
            <a:spLocks noGrp="1"/>
          </p:cNvSpPr>
          <p:nvPr>
            <p:ph type="body" idx="1"/>
          </p:nvPr>
        </p:nvSpPr>
        <p:spPr>
          <a:xfrm>
            <a:off x="415600" y="1540775"/>
            <a:ext cx="11360800" cy="4906331"/>
          </a:xfrm>
          <a:prstGeom prst="rect">
            <a:avLst/>
          </a:prstGeom>
        </p:spPr>
        <p:txBody>
          <a:bodyPr spcFirstLastPara="1" vert="horz" wrap="square" lIns="121900" tIns="121900" rIns="121900" bIns="121900" rtlCol="0" anchor="t" anchorCtr="0">
            <a:noAutofit/>
          </a:bodyPr>
          <a:lstStyle/>
          <a:p>
            <a:pPr marL="380990" indent="-380990" algn="just">
              <a:spcAft>
                <a:spcPts val="1600"/>
              </a:spcAft>
            </a:pPr>
            <a:r>
              <a:rPr lang="en-US" dirty="0" smtClean="0">
                <a:solidFill>
                  <a:srgbClr val="020202"/>
                </a:solidFill>
              </a:rPr>
              <a:t>By default, the image pushed to </a:t>
            </a:r>
            <a:r>
              <a:rPr lang="en-US" dirty="0" err="1" smtClean="0">
                <a:solidFill>
                  <a:srgbClr val="020202"/>
                </a:solidFill>
              </a:rPr>
              <a:t>Docker</a:t>
            </a:r>
            <a:r>
              <a:rPr lang="en-US" dirty="0" smtClean="0">
                <a:solidFill>
                  <a:srgbClr val="020202"/>
                </a:solidFill>
              </a:rPr>
              <a:t> Hub is in public mode – everybody can view it in the explorer and use it.</a:t>
            </a:r>
          </a:p>
          <a:p>
            <a:pPr marL="380990" indent="-380990" algn="just">
              <a:spcAft>
                <a:spcPts val="1600"/>
              </a:spcAft>
            </a:pPr>
            <a:endParaRPr lang="en-US" dirty="0">
              <a:solidFill>
                <a:srgbClr val="020202"/>
              </a:solidFill>
            </a:endParaRPr>
          </a:p>
        </p:txBody>
      </p:sp>
      <p:sp>
        <p:nvSpPr>
          <p:cNvPr id="2" name="Slide Number Placeholder 1"/>
          <p:cNvSpPr>
            <a:spLocks noGrp="1"/>
          </p:cNvSpPr>
          <p:nvPr>
            <p:ph type="sldNum" idx="12"/>
          </p:nvPr>
        </p:nvSpPr>
        <p:spPr/>
        <p:txBody>
          <a:bodyPr/>
          <a:lstStyle/>
          <a:p>
            <a:fld id="{00000000-1234-1234-1234-123412341234}" type="slidenum">
              <a:rPr lang="en" smtClean="0"/>
              <a:pPr/>
              <a:t>49</a:t>
            </a:fld>
            <a:endParaRPr lang="en" dirty="0"/>
          </a:p>
        </p:txBody>
      </p:sp>
      <p:pic>
        <p:nvPicPr>
          <p:cNvPr id="5122" name="Picture 2"/>
          <p:cNvPicPr>
            <a:picLocks noChangeAspect="1" noChangeArrowheads="1"/>
          </p:cNvPicPr>
          <p:nvPr/>
        </p:nvPicPr>
        <p:blipFill>
          <a:blip r:embed="rId3"/>
          <a:srcRect/>
          <a:stretch>
            <a:fillRect/>
          </a:stretch>
        </p:blipFill>
        <p:spPr bwMode="auto">
          <a:xfrm>
            <a:off x="1800447" y="2593311"/>
            <a:ext cx="8208335" cy="4028023"/>
          </a:xfrm>
          <a:prstGeom prst="rect">
            <a:avLst/>
          </a:prstGeom>
          <a:noFill/>
          <a:ln w="9525">
            <a:noFill/>
            <a:miter lim="800000"/>
            <a:headEnd/>
            <a:tailEnd/>
          </a:ln>
          <a:effectLst/>
        </p:spPr>
      </p:pic>
    </p:spTree>
    <p:extLst>
      <p:ext uri="{BB962C8B-B14F-4D97-AF65-F5344CB8AC3E}">
        <p14:creationId xmlns:p14="http://schemas.microsoft.com/office/powerpoint/2010/main" val="414752216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4"/>
          </p:nvPr>
        </p:nvSpPr>
        <p:spPr/>
        <p:txBody>
          <a:bodyPr/>
          <a:lstStyle/>
          <a:p>
            <a:endParaRPr lang="en-IN"/>
          </a:p>
        </p:txBody>
      </p:sp>
      <p:sp>
        <p:nvSpPr>
          <p:cNvPr id="2" name="Title 1"/>
          <p:cNvSpPr>
            <a:spLocks noGrp="1"/>
          </p:cNvSpPr>
          <p:nvPr>
            <p:ph type="title" idx="4294967295"/>
          </p:nvPr>
        </p:nvSpPr>
        <p:spPr>
          <a:xfrm>
            <a:off x="1261872" y="520700"/>
            <a:ext cx="9707753" cy="412750"/>
          </a:xfrm>
        </p:spPr>
        <p:txBody>
          <a:bodyPr>
            <a:normAutofit fontScale="90000"/>
          </a:bodyPr>
          <a:lstStyle/>
          <a:p>
            <a:r>
              <a:rPr lang="en-US" b="1" dirty="0"/>
              <a:t>Help </a:t>
            </a:r>
            <a:r>
              <a:rPr lang="en-US" b="1" dirty="0" smtClean="0"/>
              <a:t>From Elsewhere - </a:t>
            </a:r>
            <a:r>
              <a:rPr lang="en-US" b="1" dirty="0"/>
              <a:t>Shipping Containers</a:t>
            </a:r>
            <a:endParaRPr lang="en-GB" b="1" dirty="0"/>
          </a:p>
        </p:txBody>
      </p:sp>
      <p:sp>
        <p:nvSpPr>
          <p:cNvPr id="4" name="Slide Number Placeholder 3"/>
          <p:cNvSpPr>
            <a:spLocks noGrp="1"/>
          </p:cNvSpPr>
          <p:nvPr>
            <p:ph type="sldNum" sz="quarter" idx="4294967295"/>
          </p:nvPr>
        </p:nvSpPr>
        <p:spPr>
          <a:xfrm>
            <a:off x="9448800" y="6356350"/>
            <a:ext cx="2743200" cy="365125"/>
          </a:xfrm>
        </p:spPr>
        <p:txBody>
          <a:bodyPr/>
          <a:lstStyle/>
          <a:p>
            <a:fld id="{B016F8AB-BCEA-4347-8BA6-BE776009BC89}" type="slidenum">
              <a:rPr lang="en-US" smtClean="0">
                <a:solidFill>
                  <a:srgbClr val="5F7A76"/>
                </a:solidFill>
              </a:rPr>
              <a:pPr/>
              <a:t>5</a:t>
            </a:fld>
            <a:endParaRPr lang="en-US" dirty="0">
              <a:solidFill>
                <a:srgbClr val="5F7A76"/>
              </a:solidFill>
            </a:endParaRPr>
          </a:p>
        </p:txBody>
      </p:sp>
      <p:pic>
        <p:nvPicPr>
          <p:cNvPr id="6" name="Picture 5"/>
          <p:cNvPicPr>
            <a:picLocks noChangeAspect="1"/>
          </p:cNvPicPr>
          <p:nvPr/>
        </p:nvPicPr>
        <p:blipFill>
          <a:blip r:embed="rId3"/>
          <a:stretch>
            <a:fillRect/>
          </a:stretch>
        </p:blipFill>
        <p:spPr>
          <a:xfrm>
            <a:off x="600376" y="1152144"/>
            <a:ext cx="11030743" cy="4400801"/>
          </a:xfrm>
          <a:prstGeom prst="rect">
            <a:avLst/>
          </a:prstGeom>
        </p:spPr>
      </p:pic>
    </p:spTree>
    <p:extLst>
      <p:ext uri="{BB962C8B-B14F-4D97-AF65-F5344CB8AC3E}">
        <p14:creationId xmlns:p14="http://schemas.microsoft.com/office/powerpoint/2010/main" val="18025007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4"/>
          <p:cNvSpPr txBox="1">
            <a:spLocks noGrp="1"/>
          </p:cNvSpPr>
          <p:nvPr>
            <p:ph type="title"/>
          </p:nvPr>
        </p:nvSpPr>
        <p:spPr>
          <a:xfrm>
            <a:off x="415600" y="597575"/>
            <a:ext cx="11360800" cy="943200"/>
          </a:xfrm>
          <a:prstGeom prst="rect">
            <a:avLst/>
          </a:prstGeom>
        </p:spPr>
        <p:txBody>
          <a:bodyPr spcFirstLastPara="1" vert="horz" wrap="square" lIns="121900" tIns="121900" rIns="121900" bIns="121900" rtlCol="0" anchor="t" anchorCtr="0">
            <a:normAutofit/>
          </a:bodyPr>
          <a:lstStyle/>
          <a:p>
            <a:pPr lvl="0"/>
            <a:r>
              <a:rPr lang="en-US" dirty="0" smtClean="0">
                <a:solidFill>
                  <a:schemeClr val="accent1">
                    <a:lumMod val="50000"/>
                  </a:schemeClr>
                </a:solidFill>
              </a:rPr>
              <a:t>Pushing an image to </a:t>
            </a:r>
            <a:r>
              <a:rPr lang="en-US" dirty="0" err="1" smtClean="0">
                <a:solidFill>
                  <a:schemeClr val="accent1">
                    <a:lumMod val="50000"/>
                  </a:schemeClr>
                </a:solidFill>
              </a:rPr>
              <a:t>Docker</a:t>
            </a:r>
            <a:r>
              <a:rPr lang="en-US" dirty="0" smtClean="0">
                <a:solidFill>
                  <a:schemeClr val="accent1">
                    <a:lumMod val="50000"/>
                  </a:schemeClr>
                </a:solidFill>
              </a:rPr>
              <a:t> Hub</a:t>
            </a:r>
            <a:endParaRPr dirty="0">
              <a:solidFill>
                <a:schemeClr val="accent1">
                  <a:lumMod val="50000"/>
                </a:schemeClr>
              </a:solidFill>
            </a:endParaRPr>
          </a:p>
        </p:txBody>
      </p:sp>
      <p:sp>
        <p:nvSpPr>
          <p:cNvPr id="73" name="Google Shape;73;p14"/>
          <p:cNvSpPr txBox="1">
            <a:spLocks noGrp="1"/>
          </p:cNvSpPr>
          <p:nvPr>
            <p:ph type="body" idx="1"/>
          </p:nvPr>
        </p:nvSpPr>
        <p:spPr>
          <a:xfrm>
            <a:off x="415600" y="1540775"/>
            <a:ext cx="11360800" cy="4906331"/>
          </a:xfrm>
          <a:prstGeom prst="rect">
            <a:avLst/>
          </a:prstGeom>
        </p:spPr>
        <p:txBody>
          <a:bodyPr spcFirstLastPara="1" vert="horz" wrap="square" lIns="121900" tIns="121900" rIns="121900" bIns="121900" rtlCol="0" anchor="t" anchorCtr="0">
            <a:noAutofit/>
          </a:bodyPr>
          <a:lstStyle/>
          <a:p>
            <a:pPr marL="380990" indent="-380990" algn="just">
              <a:spcAft>
                <a:spcPts val="1600"/>
              </a:spcAft>
            </a:pPr>
            <a:r>
              <a:rPr lang="en-US" dirty="0" smtClean="0">
                <a:solidFill>
                  <a:srgbClr val="020202"/>
                </a:solidFill>
              </a:rPr>
              <a:t>To make this image private – that is, you must be authenticated to be able to use it – you must go to the Settings of the image and click on the Make private button:</a:t>
            </a:r>
            <a:endParaRPr lang="en-US" dirty="0">
              <a:solidFill>
                <a:srgbClr val="020202"/>
              </a:solidFill>
            </a:endParaRPr>
          </a:p>
        </p:txBody>
      </p:sp>
      <p:sp>
        <p:nvSpPr>
          <p:cNvPr id="2" name="Slide Number Placeholder 1"/>
          <p:cNvSpPr>
            <a:spLocks noGrp="1"/>
          </p:cNvSpPr>
          <p:nvPr>
            <p:ph type="sldNum" idx="12"/>
          </p:nvPr>
        </p:nvSpPr>
        <p:spPr/>
        <p:txBody>
          <a:bodyPr/>
          <a:lstStyle/>
          <a:p>
            <a:fld id="{00000000-1234-1234-1234-123412341234}" type="slidenum">
              <a:rPr lang="en" smtClean="0"/>
              <a:pPr/>
              <a:t>50</a:t>
            </a:fld>
            <a:endParaRPr lang="en" dirty="0"/>
          </a:p>
        </p:txBody>
      </p:sp>
      <p:pic>
        <p:nvPicPr>
          <p:cNvPr id="6146" name="Picture 2"/>
          <p:cNvPicPr>
            <a:picLocks noChangeAspect="1" noChangeArrowheads="1"/>
          </p:cNvPicPr>
          <p:nvPr/>
        </p:nvPicPr>
        <p:blipFill>
          <a:blip r:embed="rId3"/>
          <a:srcRect/>
          <a:stretch>
            <a:fillRect/>
          </a:stretch>
        </p:blipFill>
        <p:spPr bwMode="auto">
          <a:xfrm>
            <a:off x="1602510" y="2918692"/>
            <a:ext cx="8885383" cy="3733355"/>
          </a:xfrm>
          <a:prstGeom prst="rect">
            <a:avLst/>
          </a:prstGeom>
          <a:noFill/>
          <a:ln w="9525">
            <a:noFill/>
            <a:miter lim="800000"/>
            <a:headEnd/>
            <a:tailEnd/>
          </a:ln>
          <a:effectLst/>
        </p:spPr>
      </p:pic>
    </p:spTree>
    <p:extLst>
      <p:ext uri="{BB962C8B-B14F-4D97-AF65-F5344CB8AC3E}">
        <p14:creationId xmlns:p14="http://schemas.microsoft.com/office/powerpoint/2010/main" val="3377985440"/>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a:t>Storing and Distributing Images</a:t>
            </a:r>
            <a:endParaRPr lang="en-IN" dirty="0"/>
          </a:p>
          <a:p>
            <a:endParaRPr lang="en-IN" dirty="0"/>
          </a:p>
        </p:txBody>
      </p:sp>
      <p:sp>
        <p:nvSpPr>
          <p:cNvPr id="3" name="Text Placeholder 2"/>
          <p:cNvSpPr>
            <a:spLocks noGrp="1"/>
          </p:cNvSpPr>
          <p:nvPr>
            <p:ph type="body" sz="quarter" idx="14"/>
          </p:nvPr>
        </p:nvSpPr>
        <p:spPr>
          <a:xfrm>
            <a:off x="1348735" y="1923934"/>
            <a:ext cx="9020561" cy="4175114"/>
          </a:xfrm>
        </p:spPr>
        <p:txBody>
          <a:bodyPr/>
          <a:lstStyle/>
          <a:p>
            <a:pPr lvl="0" algn="just"/>
            <a:r>
              <a:rPr lang="en-IN" sz="2000" b="1" dirty="0"/>
              <a:t>Docker </a:t>
            </a:r>
            <a:r>
              <a:rPr lang="en-IN" sz="2000" b="1" dirty="0" smtClean="0"/>
              <a:t>Store </a:t>
            </a:r>
            <a:r>
              <a:rPr lang="en-IN" sz="2000" dirty="0" smtClean="0"/>
              <a:t>:Docker </a:t>
            </a:r>
            <a:r>
              <a:rPr lang="en-IN" sz="2000" dirty="0"/>
              <a:t>Store and Docker Cloud are now part of Docker Hub, providing a single experience for finding, storing and sharing container images. </a:t>
            </a:r>
            <a:endParaRPr lang="en-IN" sz="2000" dirty="0" smtClean="0"/>
          </a:p>
          <a:p>
            <a:pPr algn="just"/>
            <a:r>
              <a:rPr lang="en-IN" sz="2000" b="1" dirty="0"/>
              <a:t>Docker </a:t>
            </a:r>
            <a:r>
              <a:rPr lang="en-IN" sz="2000" b="1" dirty="0" smtClean="0"/>
              <a:t>Registry</a:t>
            </a:r>
          </a:p>
          <a:p>
            <a:pPr algn="just"/>
            <a:r>
              <a:rPr lang="en-IN" sz="2000" dirty="0"/>
              <a:t>The Registry is a stateless, highly scalable server side application that stores and lets you distribute Docker images. The Registry is open-source, under the permissive Apache license. You can find the source code on GitHub.</a:t>
            </a:r>
          </a:p>
          <a:p>
            <a:r>
              <a:rPr lang="en-IN" sz="2000" dirty="0"/>
              <a:t>You should use the Registry if you want to</a:t>
            </a:r>
            <a:r>
              <a:rPr lang="en-IN" sz="2000" dirty="0" smtClean="0"/>
              <a:t>:</a:t>
            </a:r>
            <a:endParaRPr lang="en-IN" sz="2000" dirty="0"/>
          </a:p>
          <a:p>
            <a:pPr lvl="1"/>
            <a:r>
              <a:rPr lang="en-IN" sz="2000" dirty="0"/>
              <a:t>tightly control where your images are being stored</a:t>
            </a:r>
          </a:p>
          <a:p>
            <a:pPr lvl="1"/>
            <a:r>
              <a:rPr lang="en-IN" sz="2000" dirty="0"/>
              <a:t>fully own your images distribution pipeline</a:t>
            </a:r>
          </a:p>
          <a:p>
            <a:pPr lvl="1"/>
            <a:r>
              <a:rPr lang="en-IN" sz="2000" dirty="0"/>
              <a:t>integrate image storage and distribution tightly into your in-house development workflow</a:t>
            </a:r>
          </a:p>
          <a:p>
            <a:pPr algn="just"/>
            <a:endParaRPr lang="en-IN" b="1" dirty="0"/>
          </a:p>
          <a:p>
            <a:pPr lvl="0" algn="just"/>
            <a:endParaRPr lang="en-IN" dirty="0"/>
          </a:p>
          <a:p>
            <a:pPr lvl="0"/>
            <a:endParaRPr lang="en-IN" dirty="0"/>
          </a:p>
          <a:p>
            <a:endParaRPr lang="en-IN" dirty="0"/>
          </a:p>
        </p:txBody>
      </p:sp>
    </p:spTree>
    <p:extLst>
      <p:ext uri="{BB962C8B-B14F-4D97-AF65-F5344CB8AC3E}">
        <p14:creationId xmlns:p14="http://schemas.microsoft.com/office/powerpoint/2010/main" val="1934950367"/>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1348735" y="401326"/>
            <a:ext cx="8382119" cy="607027"/>
          </a:xfrm>
        </p:spPr>
        <p:txBody>
          <a:bodyPr/>
          <a:lstStyle/>
          <a:p>
            <a:r>
              <a:rPr lang="en-IN" dirty="0"/>
              <a:t>Docker Registry</a:t>
            </a:r>
          </a:p>
          <a:p>
            <a:endParaRPr lang="en-IN" dirty="0"/>
          </a:p>
        </p:txBody>
      </p:sp>
      <p:sp>
        <p:nvSpPr>
          <p:cNvPr id="3" name="Text Placeholder 2"/>
          <p:cNvSpPr>
            <a:spLocks noGrp="1"/>
          </p:cNvSpPr>
          <p:nvPr>
            <p:ph type="body" sz="quarter" idx="14"/>
          </p:nvPr>
        </p:nvSpPr>
        <p:spPr>
          <a:xfrm>
            <a:off x="1211575" y="1174126"/>
            <a:ext cx="10593329" cy="554090"/>
          </a:xfrm>
        </p:spPr>
        <p:txBody>
          <a:bodyPr/>
          <a:lstStyle/>
          <a:p>
            <a:r>
              <a:rPr lang="en-IN" dirty="0"/>
              <a:t>The Registry is compatible with Docker engine version 1.6.0 or higher</a:t>
            </a:r>
            <a:r>
              <a:rPr lang="en-IN" dirty="0" smtClean="0"/>
              <a:t>.</a:t>
            </a:r>
          </a:p>
          <a:p>
            <a:pPr marL="0" indent="0" algn="ctr">
              <a:buNone/>
            </a:pPr>
            <a:r>
              <a:rPr lang="en-IN" b="1" dirty="0"/>
              <a:t>Basic commands</a:t>
            </a:r>
            <a:endParaRPr lang="en-IN" dirty="0"/>
          </a:p>
          <a:p>
            <a:endParaRPr lang="en-IN" dirty="0"/>
          </a:p>
          <a:p>
            <a:endParaRPr lang="en-IN" dirty="0"/>
          </a:p>
        </p:txBody>
      </p:sp>
      <p:pic>
        <p:nvPicPr>
          <p:cNvPr id="12" name="Picture 11"/>
          <p:cNvPicPr>
            <a:picLocks noChangeAspect="1"/>
          </p:cNvPicPr>
          <p:nvPr/>
        </p:nvPicPr>
        <p:blipFill>
          <a:blip r:embed="rId2"/>
          <a:stretch>
            <a:fillRect/>
          </a:stretch>
        </p:blipFill>
        <p:spPr>
          <a:xfrm>
            <a:off x="1094667" y="2029968"/>
            <a:ext cx="4445127" cy="3995928"/>
          </a:xfrm>
          <a:prstGeom prst="rect">
            <a:avLst/>
          </a:prstGeom>
        </p:spPr>
      </p:pic>
      <p:sp>
        <p:nvSpPr>
          <p:cNvPr id="13" name="TextBox 12"/>
          <p:cNvSpPr txBox="1"/>
          <p:nvPr/>
        </p:nvSpPr>
        <p:spPr>
          <a:xfrm>
            <a:off x="6592824" y="2578608"/>
            <a:ext cx="5056632" cy="954107"/>
          </a:xfrm>
          <a:prstGeom prst="rect">
            <a:avLst/>
          </a:prstGeom>
          <a:solidFill>
            <a:schemeClr val="tx1">
              <a:lumMod val="85000"/>
              <a:lumOff val="15000"/>
            </a:schemeClr>
          </a:solidFill>
        </p:spPr>
        <p:txBody>
          <a:bodyPr wrap="square" rtlCol="0">
            <a:spAutoFit/>
          </a:bodyPr>
          <a:lstStyle/>
          <a:p>
            <a:r>
              <a:rPr lang="en-US" sz="1400" dirty="0">
                <a:solidFill>
                  <a:schemeClr val="bg1"/>
                </a:solidFill>
                <a:latin typeface="Times New Roman" panose="02020603050405020304" pitchFamily="18" charset="0"/>
                <a:cs typeface="Times New Roman" panose="02020603050405020304" pitchFamily="18" charset="0"/>
              </a:rPr>
              <a:t>get a list of images on </a:t>
            </a:r>
            <a:r>
              <a:rPr lang="en-US" sz="1400" dirty="0" err="1">
                <a:solidFill>
                  <a:schemeClr val="bg1"/>
                </a:solidFill>
                <a:latin typeface="Times New Roman" panose="02020603050405020304" pitchFamily="18" charset="0"/>
                <a:cs typeface="Times New Roman" panose="02020603050405020304" pitchFamily="18" charset="0"/>
              </a:rPr>
              <a:t>docker</a:t>
            </a:r>
            <a:r>
              <a:rPr lang="en-US" sz="1400" dirty="0">
                <a:solidFill>
                  <a:schemeClr val="bg1"/>
                </a:solidFill>
                <a:latin typeface="Times New Roman" panose="02020603050405020304" pitchFamily="18" charset="0"/>
                <a:cs typeface="Times New Roman" panose="02020603050405020304" pitchFamily="18" charset="0"/>
              </a:rPr>
              <a:t> registry </a:t>
            </a:r>
            <a:r>
              <a:rPr lang="en-US" sz="1400" dirty="0" smtClean="0">
                <a:solidFill>
                  <a:schemeClr val="bg1"/>
                </a:solidFill>
                <a:latin typeface="Times New Roman" panose="02020603050405020304" pitchFamily="18" charset="0"/>
                <a:cs typeface="Times New Roman" panose="02020603050405020304" pitchFamily="18" charset="0"/>
              </a:rPr>
              <a:t>v2</a:t>
            </a:r>
          </a:p>
          <a:p>
            <a:r>
              <a:rPr lang="en-IN" sz="1400" dirty="0">
                <a:solidFill>
                  <a:srgbClr val="FF0000"/>
                </a:solidFill>
                <a:latin typeface="Times New Roman" panose="02020603050405020304" pitchFamily="18" charset="0"/>
                <a:cs typeface="Times New Roman" panose="02020603050405020304" pitchFamily="18" charset="0"/>
              </a:rPr>
              <a:t> </a:t>
            </a:r>
            <a:r>
              <a:rPr lang="en-IN" sz="1400" dirty="0" smtClean="0">
                <a:solidFill>
                  <a:srgbClr val="FF0000"/>
                </a:solidFill>
                <a:latin typeface="Times New Roman" panose="02020603050405020304" pitchFamily="18" charset="0"/>
                <a:cs typeface="Times New Roman" panose="02020603050405020304" pitchFamily="18" charset="0"/>
              </a:rPr>
              <a:t>      $</a:t>
            </a:r>
            <a:r>
              <a:rPr lang="en-IN" sz="1400" dirty="0" smtClean="0">
                <a:solidFill>
                  <a:schemeClr val="bg1"/>
                </a:solidFill>
                <a:latin typeface="Times New Roman" panose="02020603050405020304" pitchFamily="18" charset="0"/>
                <a:cs typeface="Times New Roman" panose="02020603050405020304" pitchFamily="18" charset="0"/>
              </a:rPr>
              <a:t>http://localhost:5000/v2</a:t>
            </a:r>
            <a:r>
              <a:rPr lang="en-IN" sz="1400" dirty="0">
                <a:solidFill>
                  <a:schemeClr val="bg1"/>
                </a:solidFill>
                <a:latin typeface="Times New Roman" panose="02020603050405020304" pitchFamily="18" charset="0"/>
                <a:cs typeface="Times New Roman" panose="02020603050405020304" pitchFamily="18" charset="0"/>
              </a:rPr>
              <a:t>/_</a:t>
            </a:r>
            <a:r>
              <a:rPr lang="en-IN" sz="1400" dirty="0" err="1" smtClean="0">
                <a:solidFill>
                  <a:schemeClr val="bg1"/>
                </a:solidFill>
                <a:latin typeface="Times New Roman" panose="02020603050405020304" pitchFamily="18" charset="0"/>
                <a:cs typeface="Times New Roman" panose="02020603050405020304" pitchFamily="18" charset="0"/>
              </a:rPr>
              <a:t>catalog</a:t>
            </a:r>
            <a:endParaRPr lang="en-IN" sz="1400" dirty="0" smtClean="0">
              <a:solidFill>
                <a:schemeClr val="bg1"/>
              </a:solidFill>
              <a:latin typeface="Times New Roman" panose="02020603050405020304" pitchFamily="18" charset="0"/>
              <a:cs typeface="Times New Roman" panose="02020603050405020304" pitchFamily="18" charset="0"/>
            </a:endParaRPr>
          </a:p>
          <a:p>
            <a:r>
              <a:rPr lang="en-IN" sz="1400" dirty="0">
                <a:solidFill>
                  <a:schemeClr val="bg1"/>
                </a:solidFill>
                <a:latin typeface="Times New Roman" panose="02020603050405020304" pitchFamily="18" charset="0"/>
                <a:cs typeface="Times New Roman" panose="02020603050405020304" pitchFamily="18" charset="0"/>
              </a:rPr>
              <a:t>To login to </a:t>
            </a:r>
            <a:r>
              <a:rPr lang="en-IN" sz="1400" dirty="0" smtClean="0">
                <a:solidFill>
                  <a:schemeClr val="bg1"/>
                </a:solidFill>
                <a:latin typeface="Times New Roman" panose="02020603050405020304" pitchFamily="18" charset="0"/>
                <a:cs typeface="Times New Roman" panose="02020603050405020304" pitchFamily="18" charset="0"/>
              </a:rPr>
              <a:t>Registry</a:t>
            </a:r>
          </a:p>
          <a:p>
            <a:r>
              <a:rPr lang="en-IN" sz="1400" dirty="0" smtClean="0">
                <a:solidFill>
                  <a:srgbClr val="FF0000"/>
                </a:solidFill>
                <a:latin typeface="Times New Roman" panose="02020603050405020304" pitchFamily="18" charset="0"/>
                <a:cs typeface="Times New Roman" panose="02020603050405020304" pitchFamily="18" charset="0"/>
              </a:rPr>
              <a:t>       $</a:t>
            </a:r>
            <a:r>
              <a:rPr lang="en-IN" sz="1400" dirty="0" err="1" smtClean="0">
                <a:solidFill>
                  <a:schemeClr val="bg1"/>
                </a:solidFill>
                <a:latin typeface="Times New Roman" panose="02020603050405020304" pitchFamily="18" charset="0"/>
                <a:cs typeface="Times New Roman" panose="02020603050405020304" pitchFamily="18" charset="0"/>
              </a:rPr>
              <a:t>docker</a:t>
            </a:r>
            <a:r>
              <a:rPr lang="en-IN" sz="1400" dirty="0" smtClean="0">
                <a:solidFill>
                  <a:schemeClr val="bg1"/>
                </a:solidFill>
                <a:latin typeface="Times New Roman" panose="02020603050405020304" pitchFamily="18" charset="0"/>
                <a:cs typeface="Times New Roman" panose="02020603050405020304" pitchFamily="18" charset="0"/>
              </a:rPr>
              <a:t> </a:t>
            </a:r>
            <a:r>
              <a:rPr lang="en-IN" sz="1400" dirty="0">
                <a:solidFill>
                  <a:schemeClr val="bg1"/>
                </a:solidFill>
                <a:latin typeface="Times New Roman" panose="02020603050405020304" pitchFamily="18" charset="0"/>
                <a:cs typeface="Times New Roman" panose="02020603050405020304" pitchFamily="18" charset="0"/>
              </a:rPr>
              <a:t>login </a:t>
            </a:r>
            <a:r>
              <a:rPr lang="en-IN" sz="1400" dirty="0" smtClean="0">
                <a:solidFill>
                  <a:schemeClr val="bg1"/>
                </a:solidFill>
                <a:latin typeface="Times New Roman" panose="02020603050405020304" pitchFamily="18" charset="0"/>
                <a:cs typeface="Times New Roman" panose="02020603050405020304" pitchFamily="18" charset="0"/>
              </a:rPr>
              <a:t>localhost:5000</a:t>
            </a:r>
            <a:endParaRPr lang="en-IN" sz="1400" dirty="0">
              <a:solidFill>
                <a:schemeClr val="bg1"/>
              </a:solidFill>
              <a:latin typeface="Times New Roman" panose="02020603050405020304" pitchFamily="18" charset="0"/>
              <a:cs typeface="Times New Roman" panose="02020603050405020304" pitchFamily="18" charset="0"/>
            </a:endParaRPr>
          </a:p>
        </p:txBody>
      </p:sp>
      <p:sp>
        <p:nvSpPr>
          <p:cNvPr id="4" name="Rectangle 3"/>
          <p:cNvSpPr/>
          <p:nvPr/>
        </p:nvSpPr>
        <p:spPr>
          <a:xfrm>
            <a:off x="1211575" y="2578608"/>
            <a:ext cx="1337226" cy="261610"/>
          </a:xfrm>
          <a:prstGeom prst="rect">
            <a:avLst/>
          </a:prstGeom>
          <a:solidFill>
            <a:schemeClr val="tx1">
              <a:lumMod val="75000"/>
              <a:lumOff val="25000"/>
            </a:schemeClr>
          </a:solidFill>
        </p:spPr>
        <p:txBody>
          <a:bodyPr wrap="none">
            <a:spAutoFit/>
          </a:bodyPr>
          <a:lstStyle/>
          <a:p>
            <a:r>
              <a:rPr lang="en-IN" sz="1100" dirty="0" err="1">
                <a:solidFill>
                  <a:schemeClr val="bg1"/>
                </a:solidFill>
              </a:rPr>
              <a:t>docker</a:t>
            </a:r>
            <a:r>
              <a:rPr lang="en-IN" sz="1100" dirty="0">
                <a:solidFill>
                  <a:schemeClr val="bg1"/>
                </a:solidFill>
              </a:rPr>
              <a:t> start registry</a:t>
            </a:r>
          </a:p>
        </p:txBody>
      </p:sp>
    </p:spTree>
    <p:extLst>
      <p:ext uri="{BB962C8B-B14F-4D97-AF65-F5344CB8AC3E}">
        <p14:creationId xmlns:p14="http://schemas.microsoft.com/office/powerpoint/2010/main" val="1860058579"/>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pPr lvl="0"/>
            <a:r>
              <a:rPr lang="en-IN" dirty="0"/>
              <a:t>Docker Trusted Registry</a:t>
            </a:r>
          </a:p>
          <a:p>
            <a:endParaRPr lang="en-IN" dirty="0"/>
          </a:p>
        </p:txBody>
      </p:sp>
      <p:sp>
        <p:nvSpPr>
          <p:cNvPr id="3" name="Text Placeholder 2"/>
          <p:cNvSpPr>
            <a:spLocks noGrp="1"/>
          </p:cNvSpPr>
          <p:nvPr>
            <p:ph type="body" sz="quarter" idx="14"/>
          </p:nvPr>
        </p:nvSpPr>
        <p:spPr>
          <a:xfrm>
            <a:off x="1348735" y="1923934"/>
            <a:ext cx="9660641" cy="4357994"/>
          </a:xfrm>
        </p:spPr>
        <p:txBody>
          <a:bodyPr/>
          <a:lstStyle/>
          <a:p>
            <a:pPr algn="just"/>
            <a:r>
              <a:rPr lang="en-IN" sz="2400" dirty="0"/>
              <a:t>Docker Trusted Registry (DTR) is the enterprise-grade image storage solution from Docker. You install it behind your firewall so that you can securely store and manage the Docker images you use in your applications.</a:t>
            </a:r>
          </a:p>
          <a:p>
            <a:pPr algn="just"/>
            <a:r>
              <a:rPr lang="en-IN" sz="2400" dirty="0"/>
              <a:t>Docker trusted registry or simply Docker registry is an enterprise offering from Docker. The most common terminology that you will hear with Docker Enterprise Edition is DTR and UCP (universal control plane).</a:t>
            </a:r>
          </a:p>
          <a:p>
            <a:pPr algn="just"/>
            <a:r>
              <a:rPr lang="en-IN" sz="2400" dirty="0"/>
              <a:t>In order for DTR to work UCP has to be installed and for UCP to be installed you would need Docker Enterprise Edition. Once you install Docker EE you can get a free license from </a:t>
            </a:r>
            <a:r>
              <a:rPr lang="en-IN" sz="2400" dirty="0" err="1"/>
              <a:t>DockerHub</a:t>
            </a:r>
            <a:r>
              <a:rPr lang="en-IN" sz="2400" dirty="0"/>
              <a:t>.</a:t>
            </a:r>
          </a:p>
          <a:p>
            <a:endParaRPr lang="en-IN" dirty="0"/>
          </a:p>
        </p:txBody>
      </p:sp>
    </p:spTree>
    <p:extLst>
      <p:ext uri="{BB962C8B-B14F-4D97-AF65-F5344CB8AC3E}">
        <p14:creationId xmlns:p14="http://schemas.microsoft.com/office/powerpoint/2010/main" val="3692947675"/>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1348735" y="657358"/>
            <a:ext cx="8382119" cy="607027"/>
          </a:xfrm>
        </p:spPr>
        <p:txBody>
          <a:bodyPr/>
          <a:lstStyle/>
          <a:p>
            <a:r>
              <a:rPr lang="en-US" dirty="0" smtClean="0"/>
              <a:t>DTR Features</a:t>
            </a:r>
            <a:endParaRPr lang="en-IN" dirty="0"/>
          </a:p>
        </p:txBody>
      </p:sp>
      <p:sp>
        <p:nvSpPr>
          <p:cNvPr id="3" name="Text Placeholder 2"/>
          <p:cNvSpPr>
            <a:spLocks noGrp="1"/>
          </p:cNvSpPr>
          <p:nvPr>
            <p:ph type="body" sz="quarter" idx="14"/>
          </p:nvPr>
        </p:nvSpPr>
        <p:spPr>
          <a:xfrm>
            <a:off x="1284727" y="1530742"/>
            <a:ext cx="8773673" cy="4303130"/>
          </a:xfrm>
        </p:spPr>
        <p:txBody>
          <a:bodyPr/>
          <a:lstStyle/>
          <a:p>
            <a:pPr algn="just">
              <a:lnSpc>
                <a:spcPct val="100000"/>
              </a:lnSpc>
              <a:spcBef>
                <a:spcPts val="0"/>
              </a:spcBef>
            </a:pPr>
            <a:r>
              <a:rPr lang="en-IN" sz="1800" b="1" dirty="0"/>
              <a:t>Image and job </a:t>
            </a:r>
            <a:r>
              <a:rPr lang="en-IN" sz="1800" b="1" dirty="0" smtClean="0"/>
              <a:t>management: </a:t>
            </a:r>
            <a:r>
              <a:rPr lang="en-IN" sz="1800" dirty="0" smtClean="0"/>
              <a:t>DTR </a:t>
            </a:r>
            <a:r>
              <a:rPr lang="en-IN" sz="1800" dirty="0"/>
              <a:t>can be installed on any platform where you can store your Docker images securely, behind your firewall. DTR has a user interface that allows authorized users in your organization to browse Docker images and review repository events. It even allows you to see what </a:t>
            </a:r>
            <a:r>
              <a:rPr lang="en-IN" sz="1800" dirty="0" err="1"/>
              <a:t>Dockerfile</a:t>
            </a:r>
            <a:r>
              <a:rPr lang="en-IN" sz="1800" dirty="0"/>
              <a:t> lines were used to produce the image and, if security scanning is enabled, to see a list of all of the software installed in your images</a:t>
            </a:r>
            <a:r>
              <a:rPr lang="en-IN" sz="1800" dirty="0" smtClean="0"/>
              <a:t>.</a:t>
            </a:r>
            <a:endParaRPr lang="en-IN" sz="1800" dirty="0"/>
          </a:p>
          <a:p>
            <a:pPr algn="just">
              <a:lnSpc>
                <a:spcPct val="100000"/>
              </a:lnSpc>
              <a:spcBef>
                <a:spcPts val="0"/>
              </a:spcBef>
            </a:pPr>
            <a:r>
              <a:rPr lang="en-IN" sz="1800" b="1" dirty="0" smtClean="0"/>
              <a:t>Availability:</a:t>
            </a:r>
            <a:r>
              <a:rPr lang="en-IN" sz="1800" dirty="0" smtClean="0"/>
              <a:t> DTR </a:t>
            </a:r>
            <a:r>
              <a:rPr lang="en-IN" sz="1800" dirty="0"/>
              <a:t>is highly available as it has multiple replicas of containers in case anything fails.</a:t>
            </a:r>
          </a:p>
          <a:p>
            <a:pPr algn="just">
              <a:lnSpc>
                <a:spcPct val="100000"/>
              </a:lnSpc>
              <a:spcBef>
                <a:spcPts val="0"/>
              </a:spcBef>
            </a:pPr>
            <a:r>
              <a:rPr lang="en-IN" sz="1800" b="1" dirty="0" smtClean="0"/>
              <a:t>Efficiency:</a:t>
            </a:r>
            <a:r>
              <a:rPr lang="en-IN" sz="1800" dirty="0" smtClean="0"/>
              <a:t> DTR </a:t>
            </a:r>
            <a:r>
              <a:rPr lang="en-IN" sz="1800" dirty="0"/>
              <a:t>has this ability to clean the unreferenced manifests and cache the images as well for faster pulling of images</a:t>
            </a:r>
            <a:r>
              <a:rPr lang="en-IN" sz="1800" dirty="0" smtClean="0"/>
              <a:t>.</a:t>
            </a:r>
            <a:endParaRPr lang="en-IN" sz="1800" dirty="0"/>
          </a:p>
          <a:p>
            <a:pPr algn="just">
              <a:lnSpc>
                <a:spcPct val="100000"/>
              </a:lnSpc>
              <a:spcBef>
                <a:spcPts val="0"/>
              </a:spcBef>
            </a:pPr>
            <a:r>
              <a:rPr lang="en-IN" sz="1800" b="1" dirty="0"/>
              <a:t>Built-in access </a:t>
            </a:r>
            <a:r>
              <a:rPr lang="en-IN" sz="1800" b="1" dirty="0" smtClean="0"/>
              <a:t>control : </a:t>
            </a:r>
            <a:r>
              <a:rPr lang="en-IN" sz="1800" dirty="0" smtClean="0"/>
              <a:t>STR </a:t>
            </a:r>
            <a:r>
              <a:rPr lang="en-IN" sz="1800" dirty="0"/>
              <a:t>has great authentication mechanisms like RBAC , LDAP sync. It uses the same authentication as of UCP</a:t>
            </a:r>
            <a:r>
              <a:rPr lang="en-IN" sz="1800" dirty="0" smtClean="0"/>
              <a:t>.</a:t>
            </a:r>
            <a:endParaRPr lang="en-IN" sz="1800" dirty="0"/>
          </a:p>
          <a:p>
            <a:pPr algn="just">
              <a:lnSpc>
                <a:spcPct val="100000"/>
              </a:lnSpc>
              <a:spcBef>
                <a:spcPts val="0"/>
              </a:spcBef>
            </a:pPr>
            <a:r>
              <a:rPr lang="en-IN" sz="1800" b="1" dirty="0"/>
              <a:t>Security </a:t>
            </a:r>
            <a:r>
              <a:rPr lang="en-IN" sz="1800" b="1" dirty="0" smtClean="0"/>
              <a:t>scanning: </a:t>
            </a:r>
            <a:r>
              <a:rPr lang="en-IN" sz="1800" dirty="0" smtClean="0"/>
              <a:t>Image </a:t>
            </a:r>
            <a:r>
              <a:rPr lang="en-IN" sz="1800" dirty="0"/>
              <a:t>Scanning is built in feature provided out of the box by DTR</a:t>
            </a:r>
            <a:r>
              <a:rPr lang="en-IN" sz="1800" dirty="0" smtClean="0"/>
              <a:t>.</a:t>
            </a:r>
            <a:endParaRPr lang="en-IN" sz="1800" dirty="0"/>
          </a:p>
          <a:p>
            <a:pPr algn="just">
              <a:lnSpc>
                <a:spcPct val="100000"/>
              </a:lnSpc>
              <a:spcBef>
                <a:spcPts val="0"/>
              </a:spcBef>
            </a:pPr>
            <a:r>
              <a:rPr lang="en-IN" sz="1800" b="1" dirty="0"/>
              <a:t>Image </a:t>
            </a:r>
            <a:r>
              <a:rPr lang="en-IN" sz="1800" b="1" dirty="0" smtClean="0"/>
              <a:t>signing: </a:t>
            </a:r>
            <a:r>
              <a:rPr lang="en-IN" sz="1800" dirty="0" smtClean="0"/>
              <a:t>DTR </a:t>
            </a:r>
            <a:r>
              <a:rPr lang="en-IN" sz="1800" dirty="0"/>
              <a:t>has built in Notary, you can use Docker Content Trust to sign </a:t>
            </a:r>
            <a:r>
              <a:rPr lang="en-IN" sz="1800" dirty="0" err="1"/>
              <a:t>snd</a:t>
            </a:r>
            <a:r>
              <a:rPr lang="en-IN" sz="1800" dirty="0"/>
              <a:t> verify images.</a:t>
            </a:r>
          </a:p>
          <a:p>
            <a:endParaRPr lang="en-IN" sz="1600" dirty="0"/>
          </a:p>
        </p:txBody>
      </p:sp>
    </p:spTree>
    <p:extLst>
      <p:ext uri="{BB962C8B-B14F-4D97-AF65-F5344CB8AC3E}">
        <p14:creationId xmlns:p14="http://schemas.microsoft.com/office/powerpoint/2010/main" val="1659731333"/>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pPr lvl="0"/>
            <a:r>
              <a:rPr lang="en-IN" dirty="0"/>
              <a:t>Azure container Registry</a:t>
            </a:r>
          </a:p>
          <a:p>
            <a:endParaRPr lang="en-IN" dirty="0"/>
          </a:p>
        </p:txBody>
      </p:sp>
      <p:sp>
        <p:nvSpPr>
          <p:cNvPr id="3" name="Text Placeholder 2"/>
          <p:cNvSpPr>
            <a:spLocks noGrp="1"/>
          </p:cNvSpPr>
          <p:nvPr>
            <p:ph type="body" sz="quarter" idx="14"/>
          </p:nvPr>
        </p:nvSpPr>
        <p:spPr>
          <a:xfrm>
            <a:off x="1348735" y="1923934"/>
            <a:ext cx="8151501" cy="3599042"/>
          </a:xfrm>
        </p:spPr>
        <p:txBody>
          <a:bodyPr/>
          <a:lstStyle/>
          <a:p>
            <a:pPr algn="just"/>
            <a:r>
              <a:rPr lang="en-IN" dirty="0"/>
              <a:t>Azure Container Registry allows you to build, store, and manage container images and </a:t>
            </a:r>
            <a:r>
              <a:rPr lang="en-IN" dirty="0" err="1"/>
              <a:t>artifacts</a:t>
            </a:r>
            <a:r>
              <a:rPr lang="en-IN" dirty="0"/>
              <a:t> in a private registry for all types of container deployments. Use Azure container registries with your existing container development and deployment pipelines. Use Azure Container Registry Tasks to build container images in Azure on-demand, or automate builds triggered by source code updates, updates to a container's base image, or timers.</a:t>
            </a:r>
          </a:p>
          <a:p>
            <a:endParaRPr lang="en-IN" dirty="0"/>
          </a:p>
        </p:txBody>
      </p:sp>
    </p:spTree>
    <p:extLst>
      <p:ext uri="{BB962C8B-B14F-4D97-AF65-F5344CB8AC3E}">
        <p14:creationId xmlns:p14="http://schemas.microsoft.com/office/powerpoint/2010/main" val="1933130236"/>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1284727" y="648214"/>
            <a:ext cx="8382119" cy="607027"/>
          </a:xfrm>
        </p:spPr>
        <p:txBody>
          <a:bodyPr/>
          <a:lstStyle/>
          <a:p>
            <a:pPr lvl="0"/>
            <a:r>
              <a:rPr lang="en-IN" dirty="0"/>
              <a:t>Amazon ECR</a:t>
            </a:r>
          </a:p>
          <a:p>
            <a:endParaRPr lang="en-IN" dirty="0"/>
          </a:p>
        </p:txBody>
      </p:sp>
      <p:sp>
        <p:nvSpPr>
          <p:cNvPr id="3" name="Text Placeholder 2"/>
          <p:cNvSpPr>
            <a:spLocks noGrp="1"/>
          </p:cNvSpPr>
          <p:nvPr>
            <p:ph type="body" sz="quarter" idx="14"/>
          </p:nvPr>
        </p:nvSpPr>
        <p:spPr>
          <a:xfrm>
            <a:off x="1110991" y="1430158"/>
            <a:ext cx="8956553" cy="4714610"/>
          </a:xfrm>
        </p:spPr>
        <p:txBody>
          <a:bodyPr/>
          <a:lstStyle/>
          <a:p>
            <a:pPr lvl="0" algn="just"/>
            <a:r>
              <a:rPr lang="en-IN" sz="2000" dirty="0"/>
              <a:t>Push container images to Amazon ECR without installing or scaling infrastructure, and pull images using any management tool.</a:t>
            </a:r>
          </a:p>
          <a:p>
            <a:pPr lvl="0" algn="just"/>
            <a:r>
              <a:rPr lang="en-IN" sz="2000" dirty="0"/>
              <a:t>Share and download images securely over Hypertext Transfer Protocol Secure (HTTPS) with automatic encryption and access controls.</a:t>
            </a:r>
          </a:p>
          <a:p>
            <a:pPr lvl="0" algn="just"/>
            <a:r>
              <a:rPr lang="en-IN" sz="2000" dirty="0"/>
              <a:t>Access and distribute your images faster, reduce download times, and improve availability using a scalable, durable architecture.</a:t>
            </a:r>
          </a:p>
          <a:p>
            <a:pPr algn="just"/>
            <a:r>
              <a:rPr lang="en-IN" sz="2000" b="1" dirty="0"/>
              <a:t>How it </a:t>
            </a:r>
            <a:r>
              <a:rPr lang="en-IN" sz="2000" b="1" dirty="0" smtClean="0"/>
              <a:t>works :</a:t>
            </a:r>
            <a:r>
              <a:rPr lang="en-IN" sz="2000" dirty="0" smtClean="0"/>
              <a:t>Amazon </a:t>
            </a:r>
            <a:r>
              <a:rPr lang="en-IN" sz="2000" dirty="0"/>
              <a:t>ECR is a fully managed container registry offering high-performance hosting, so you can reliably deploy application images and </a:t>
            </a:r>
            <a:r>
              <a:rPr lang="en-IN" sz="2000" dirty="0" err="1"/>
              <a:t>artifacts</a:t>
            </a:r>
            <a:r>
              <a:rPr lang="en-IN" sz="2000" dirty="0"/>
              <a:t> anywhere.</a:t>
            </a:r>
          </a:p>
          <a:p>
            <a:endParaRPr lang="en-IN" dirty="0"/>
          </a:p>
        </p:txBody>
      </p:sp>
      <p:pic>
        <p:nvPicPr>
          <p:cNvPr id="4" name="image9.png"/>
          <p:cNvPicPr/>
          <p:nvPr/>
        </p:nvPicPr>
        <p:blipFill>
          <a:blip r:embed="rId2"/>
          <a:srcRect/>
          <a:stretch>
            <a:fillRect/>
          </a:stretch>
        </p:blipFill>
        <p:spPr>
          <a:xfrm>
            <a:off x="2699763" y="4211828"/>
            <a:ext cx="5943600" cy="1854200"/>
          </a:xfrm>
          <a:prstGeom prst="rect">
            <a:avLst/>
          </a:prstGeom>
          <a:ln/>
        </p:spPr>
      </p:pic>
    </p:spTree>
    <p:extLst>
      <p:ext uri="{BB962C8B-B14F-4D97-AF65-F5344CB8AC3E}">
        <p14:creationId xmlns:p14="http://schemas.microsoft.com/office/powerpoint/2010/main" val="228353384"/>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IN" dirty="0"/>
              <a:t>Managing Containers</a:t>
            </a:r>
          </a:p>
          <a:p>
            <a:endParaRPr lang="en-IN" dirty="0"/>
          </a:p>
        </p:txBody>
      </p:sp>
      <p:sp>
        <p:nvSpPr>
          <p:cNvPr id="3" name="Text Placeholder 2"/>
          <p:cNvSpPr>
            <a:spLocks noGrp="1"/>
          </p:cNvSpPr>
          <p:nvPr>
            <p:ph type="body" sz="quarter" idx="14"/>
          </p:nvPr>
        </p:nvSpPr>
        <p:spPr>
          <a:xfrm>
            <a:off x="1348735" y="1923934"/>
            <a:ext cx="8151501" cy="3471026"/>
          </a:xfrm>
        </p:spPr>
        <p:txBody>
          <a:bodyPr/>
          <a:lstStyle/>
          <a:p>
            <a:pPr algn="just"/>
            <a:r>
              <a:rPr lang="en-US" sz="2000" dirty="0"/>
              <a:t>A container is a runnable instance of an image. You can create, start, stop, move, or delete a container using the Docker API or CLI. You can connect a container to one or more networks, attach storage to it, or even create a new image based on its current state.</a:t>
            </a:r>
          </a:p>
          <a:p>
            <a:pPr algn="just"/>
            <a:r>
              <a:rPr lang="en-US" sz="2000" dirty="0"/>
              <a:t>By default, a container is relatively well isolated from other containers and its host machine. You can control how isolated a container’s network, storage, or other underlying subsystems are from other containers or from the host machine.</a:t>
            </a:r>
          </a:p>
          <a:p>
            <a:pPr algn="just"/>
            <a:r>
              <a:rPr lang="en-US" sz="2000" dirty="0"/>
              <a:t>A container is defined by its image as well as any configuration options you provide to it when you create or start it. When a container is removed, any changes to its state that are not stored in persistent storage disappear.</a:t>
            </a:r>
          </a:p>
          <a:p>
            <a:endParaRPr lang="en-IN" dirty="0"/>
          </a:p>
        </p:txBody>
      </p:sp>
    </p:spTree>
    <p:extLst>
      <p:ext uri="{BB962C8B-B14F-4D97-AF65-F5344CB8AC3E}">
        <p14:creationId xmlns:p14="http://schemas.microsoft.com/office/powerpoint/2010/main" val="3623553743"/>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832105" y="364750"/>
            <a:ext cx="10149840" cy="607027"/>
          </a:xfrm>
        </p:spPr>
        <p:txBody>
          <a:bodyPr/>
          <a:lstStyle/>
          <a:p>
            <a:pPr algn="just"/>
            <a:r>
              <a:rPr lang="en-US" sz="3600" dirty="0"/>
              <a:t>Run a Container in the </a:t>
            </a:r>
            <a:r>
              <a:rPr lang="en-US" sz="3600" dirty="0" smtClean="0"/>
              <a:t>attached/Detached Mode </a:t>
            </a:r>
            <a:endParaRPr lang="en-US" sz="3600" dirty="0"/>
          </a:p>
        </p:txBody>
      </p:sp>
      <p:sp>
        <p:nvSpPr>
          <p:cNvPr id="3" name="Text Placeholder 2"/>
          <p:cNvSpPr>
            <a:spLocks noGrp="1"/>
          </p:cNvSpPr>
          <p:nvPr>
            <p:ph type="body" sz="quarter" idx="14"/>
          </p:nvPr>
        </p:nvSpPr>
        <p:spPr>
          <a:xfrm>
            <a:off x="713233" y="971777"/>
            <a:ext cx="4261104" cy="5264431"/>
          </a:xfrm>
        </p:spPr>
        <p:txBody>
          <a:bodyPr/>
          <a:lstStyle/>
          <a:p>
            <a:pPr algn="just"/>
            <a:r>
              <a:rPr lang="en-US" sz="1600" dirty="0" smtClean="0"/>
              <a:t>There </a:t>
            </a:r>
            <a:r>
              <a:rPr lang="en-US" sz="1600" dirty="0"/>
              <a:t>are two ways of running a container – in </a:t>
            </a:r>
            <a:r>
              <a:rPr lang="en-US" sz="1600" b="1" dirty="0"/>
              <a:t>attached mode</a:t>
            </a:r>
            <a:r>
              <a:rPr lang="en-US" sz="1600" dirty="0"/>
              <a:t> (in the foreground) or in </a:t>
            </a:r>
            <a:r>
              <a:rPr lang="en-US" sz="1600" b="1" dirty="0"/>
              <a:t>detached mode</a:t>
            </a:r>
            <a:r>
              <a:rPr lang="en-US" sz="1600" dirty="0"/>
              <a:t> (in the background</a:t>
            </a:r>
            <a:r>
              <a:rPr lang="en-US" sz="1600" dirty="0" smtClean="0"/>
              <a:t>).</a:t>
            </a:r>
          </a:p>
          <a:p>
            <a:pPr algn="just"/>
            <a:r>
              <a:rPr lang="en-US" sz="1600" dirty="0"/>
              <a:t>In the attached mode, Docker can start the process in the container and attach the console to the process’s standard input, standard output, and standard error. </a:t>
            </a:r>
            <a:endParaRPr lang="en-US" sz="1600" dirty="0" smtClean="0"/>
          </a:p>
          <a:p>
            <a:pPr algn="just"/>
            <a:r>
              <a:rPr lang="en-US" sz="1600" dirty="0" smtClean="0"/>
              <a:t>In </a:t>
            </a:r>
            <a:r>
              <a:rPr lang="en-US" sz="1600" dirty="0"/>
              <a:t>a detached </a:t>
            </a:r>
            <a:r>
              <a:rPr lang="en-US" sz="1600" dirty="0" smtClean="0"/>
              <a:t>mode</a:t>
            </a:r>
            <a:r>
              <a:rPr lang="en-US" sz="1600" dirty="0"/>
              <a:t> </a:t>
            </a:r>
            <a:r>
              <a:rPr lang="en-US" sz="1600" dirty="0" smtClean="0"/>
              <a:t> container runs in </a:t>
            </a:r>
            <a:r>
              <a:rPr lang="en-US" sz="1600" dirty="0"/>
              <a:t>the background and returns a terminal to perform other tasks. However, sometimes we need to connect to a container to perform a few tasks</a:t>
            </a:r>
            <a:r>
              <a:rPr lang="en-US" sz="1600" dirty="0" smtClean="0"/>
              <a:t>.</a:t>
            </a:r>
          </a:p>
          <a:p>
            <a:pPr algn="just"/>
            <a:r>
              <a:rPr lang="en-US" sz="1600" dirty="0" smtClean="0"/>
              <a:t>If </a:t>
            </a:r>
            <a:r>
              <a:rPr lang="en-US" sz="1600" dirty="0"/>
              <a:t>you want to keep the container and current terminal session separate, you can run the container in the background using the -d attribute. Using detached mode also allows you to close the opened terminal session without stopping the container</a:t>
            </a:r>
            <a:r>
              <a:rPr lang="en-US" sz="1600" dirty="0" smtClean="0"/>
              <a:t>.</a:t>
            </a:r>
            <a:endParaRPr lang="en-US" sz="1600" dirty="0"/>
          </a:p>
          <a:p>
            <a:pPr algn="just"/>
            <a:r>
              <a:rPr lang="en-US" sz="1600" dirty="0"/>
              <a:t>The command for running a container in the background </a:t>
            </a:r>
            <a:r>
              <a:rPr lang="en-US" sz="1600" dirty="0" smtClean="0"/>
              <a:t>is: </a:t>
            </a:r>
          </a:p>
          <a:p>
            <a:pPr marL="0" indent="0" algn="just">
              <a:buNone/>
            </a:pPr>
            <a:r>
              <a:rPr lang="en-US" sz="1800" dirty="0" err="1" smtClean="0"/>
              <a:t>docker</a:t>
            </a:r>
            <a:r>
              <a:rPr lang="en-US" sz="1800" dirty="0" smtClean="0"/>
              <a:t> </a:t>
            </a:r>
            <a:r>
              <a:rPr lang="en-US" sz="1800" dirty="0"/>
              <a:t>container run -d [</a:t>
            </a:r>
            <a:r>
              <a:rPr lang="en-US" sz="1800" dirty="0" err="1"/>
              <a:t>docker_image</a:t>
            </a:r>
            <a:r>
              <a:rPr lang="en-US" sz="1800" dirty="0" smtClean="0"/>
              <a:t>]</a:t>
            </a:r>
          </a:p>
          <a:p>
            <a:pPr marL="0" indent="0" algn="just">
              <a:buNone/>
            </a:pPr>
            <a:endParaRPr lang="en-IN" sz="1800" dirty="0"/>
          </a:p>
        </p:txBody>
      </p:sp>
      <p:sp>
        <p:nvSpPr>
          <p:cNvPr id="4" name="TextBox 3"/>
          <p:cNvSpPr txBox="1"/>
          <p:nvPr/>
        </p:nvSpPr>
        <p:spPr>
          <a:xfrm>
            <a:off x="5757862" y="909819"/>
            <a:ext cx="5154358" cy="646331"/>
          </a:xfrm>
          <a:prstGeom prst="rect">
            <a:avLst/>
          </a:prstGeom>
          <a:noFill/>
        </p:spPr>
        <p:txBody>
          <a:bodyPr wrap="square" rtlCol="0">
            <a:spAutoFit/>
          </a:bodyPr>
          <a:lstStyle/>
          <a:p>
            <a:pPr algn="ctr"/>
            <a:r>
              <a:rPr lang="en-US" b="1" dirty="0" smtClean="0"/>
              <a:t>              Run node application in attached mode</a:t>
            </a:r>
          </a:p>
          <a:p>
            <a:pPr algn="ctr"/>
            <a:r>
              <a:rPr lang="en-US" dirty="0" err="1"/>
              <a:t>docker</a:t>
            </a:r>
            <a:r>
              <a:rPr lang="en-US" dirty="0"/>
              <a:t> run -p 3004:8080 </a:t>
            </a:r>
            <a:r>
              <a:rPr lang="en-US" dirty="0" err="1"/>
              <a:t>helloworld:nodebig</a:t>
            </a:r>
            <a:endParaRPr lang="en-IN" dirty="0"/>
          </a:p>
        </p:txBody>
      </p:sp>
      <p:pic>
        <p:nvPicPr>
          <p:cNvPr id="5" name="Picture 4"/>
          <p:cNvPicPr>
            <a:picLocks noChangeAspect="1"/>
          </p:cNvPicPr>
          <p:nvPr/>
        </p:nvPicPr>
        <p:blipFill>
          <a:blip r:embed="rId2"/>
          <a:stretch>
            <a:fillRect/>
          </a:stretch>
        </p:blipFill>
        <p:spPr>
          <a:xfrm>
            <a:off x="5907025" y="1650168"/>
            <a:ext cx="4275966" cy="1019175"/>
          </a:xfrm>
          <a:prstGeom prst="rect">
            <a:avLst/>
          </a:prstGeom>
        </p:spPr>
      </p:pic>
      <p:pic>
        <p:nvPicPr>
          <p:cNvPr id="6" name="Picture 5"/>
          <p:cNvPicPr>
            <a:picLocks noChangeAspect="1"/>
          </p:cNvPicPr>
          <p:nvPr/>
        </p:nvPicPr>
        <p:blipFill>
          <a:blip r:embed="rId3"/>
          <a:stretch>
            <a:fillRect/>
          </a:stretch>
        </p:blipFill>
        <p:spPr>
          <a:xfrm>
            <a:off x="4983576" y="4440363"/>
            <a:ext cx="3829050" cy="1501902"/>
          </a:xfrm>
          <a:prstGeom prst="rect">
            <a:avLst/>
          </a:prstGeom>
          <a:ln>
            <a:solidFill>
              <a:schemeClr val="accent1"/>
            </a:solidFill>
          </a:ln>
        </p:spPr>
      </p:pic>
      <p:pic>
        <p:nvPicPr>
          <p:cNvPr id="7" name="Picture 6"/>
          <p:cNvPicPr>
            <a:picLocks noChangeAspect="1"/>
          </p:cNvPicPr>
          <p:nvPr/>
        </p:nvPicPr>
        <p:blipFill>
          <a:blip r:embed="rId4"/>
          <a:stretch>
            <a:fillRect/>
          </a:stretch>
        </p:blipFill>
        <p:spPr>
          <a:xfrm>
            <a:off x="5654230" y="3504350"/>
            <a:ext cx="5543550" cy="676275"/>
          </a:xfrm>
          <a:prstGeom prst="rect">
            <a:avLst/>
          </a:prstGeom>
        </p:spPr>
      </p:pic>
      <p:sp>
        <p:nvSpPr>
          <p:cNvPr id="8" name="TextBox 7"/>
          <p:cNvSpPr txBox="1"/>
          <p:nvPr/>
        </p:nvSpPr>
        <p:spPr>
          <a:xfrm>
            <a:off x="5654230" y="2763361"/>
            <a:ext cx="5154358" cy="646331"/>
          </a:xfrm>
          <a:prstGeom prst="rect">
            <a:avLst/>
          </a:prstGeom>
          <a:noFill/>
        </p:spPr>
        <p:txBody>
          <a:bodyPr wrap="square" rtlCol="0">
            <a:spAutoFit/>
          </a:bodyPr>
          <a:lstStyle/>
          <a:p>
            <a:pPr algn="ctr"/>
            <a:r>
              <a:rPr lang="en-US" b="1" dirty="0" smtClean="0"/>
              <a:t>              Run node application in detached mode</a:t>
            </a:r>
          </a:p>
          <a:p>
            <a:pPr algn="ctr"/>
            <a:r>
              <a:rPr lang="en-US" dirty="0" err="1"/>
              <a:t>docker</a:t>
            </a:r>
            <a:r>
              <a:rPr lang="en-US" dirty="0"/>
              <a:t> run -p </a:t>
            </a:r>
            <a:r>
              <a:rPr lang="en-US" dirty="0" smtClean="0"/>
              <a:t>3003:8080 –d </a:t>
            </a:r>
            <a:r>
              <a:rPr lang="en-US" dirty="0" err="1" smtClean="0"/>
              <a:t>helloworld:nodebig</a:t>
            </a:r>
            <a:endParaRPr lang="en-IN" dirty="0"/>
          </a:p>
        </p:txBody>
      </p:sp>
      <p:pic>
        <p:nvPicPr>
          <p:cNvPr id="10" name="Picture 9"/>
          <p:cNvPicPr>
            <a:picLocks noChangeAspect="1"/>
          </p:cNvPicPr>
          <p:nvPr/>
        </p:nvPicPr>
        <p:blipFill>
          <a:blip r:embed="rId5"/>
          <a:stretch>
            <a:fillRect/>
          </a:stretch>
        </p:blipFill>
        <p:spPr>
          <a:xfrm>
            <a:off x="8985378" y="4460927"/>
            <a:ext cx="2761863" cy="1481338"/>
          </a:xfrm>
          <a:prstGeom prst="rect">
            <a:avLst/>
          </a:prstGeom>
          <a:ln>
            <a:solidFill>
              <a:schemeClr val="accent1"/>
            </a:solidFill>
          </a:ln>
        </p:spPr>
      </p:pic>
    </p:spTree>
    <p:extLst>
      <p:ext uri="{BB962C8B-B14F-4D97-AF65-F5344CB8AC3E}">
        <p14:creationId xmlns:p14="http://schemas.microsoft.com/office/powerpoint/2010/main" val="1350680856"/>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err="1"/>
              <a:t>d</a:t>
            </a:r>
            <a:r>
              <a:rPr lang="en-US" dirty="0" err="1" smtClean="0"/>
              <a:t>ocker</a:t>
            </a:r>
            <a:r>
              <a:rPr lang="en-US" dirty="0" smtClean="0"/>
              <a:t> container rename</a:t>
            </a:r>
            <a:endParaRPr lang="en-IN" dirty="0"/>
          </a:p>
        </p:txBody>
      </p:sp>
      <p:sp>
        <p:nvSpPr>
          <p:cNvPr id="3" name="Text Placeholder 2"/>
          <p:cNvSpPr>
            <a:spLocks noGrp="1"/>
          </p:cNvSpPr>
          <p:nvPr>
            <p:ph type="body" sz="quarter" idx="14"/>
          </p:nvPr>
        </p:nvSpPr>
        <p:spPr>
          <a:xfrm>
            <a:off x="1014985" y="1923934"/>
            <a:ext cx="10149840" cy="3727058"/>
          </a:xfrm>
        </p:spPr>
        <p:txBody>
          <a:bodyPr/>
          <a:lstStyle/>
          <a:p>
            <a:r>
              <a:rPr lang="en-US" dirty="0" smtClean="0"/>
              <a:t>Get controller ID</a:t>
            </a:r>
          </a:p>
          <a:p>
            <a:endParaRPr lang="en-US" dirty="0"/>
          </a:p>
          <a:p>
            <a:endParaRPr lang="en-US" dirty="0" smtClean="0"/>
          </a:p>
          <a:p>
            <a:endParaRPr lang="en-US" dirty="0" smtClean="0"/>
          </a:p>
          <a:p>
            <a:r>
              <a:rPr lang="en-US" dirty="0" smtClean="0"/>
              <a:t>Rename the controller ID with name  </a:t>
            </a:r>
            <a:r>
              <a:rPr lang="en-US" dirty="0" err="1" smtClean="0"/>
              <a:t>node_small_cong</a:t>
            </a:r>
            <a:endParaRPr lang="en-US" dirty="0"/>
          </a:p>
          <a:p>
            <a:endParaRPr lang="en-IN" dirty="0"/>
          </a:p>
        </p:txBody>
      </p:sp>
      <p:pic>
        <p:nvPicPr>
          <p:cNvPr id="6" name="Picture 5"/>
          <p:cNvPicPr>
            <a:picLocks noChangeAspect="1"/>
          </p:cNvPicPr>
          <p:nvPr/>
        </p:nvPicPr>
        <p:blipFill>
          <a:blip r:embed="rId2"/>
          <a:stretch>
            <a:fillRect/>
          </a:stretch>
        </p:blipFill>
        <p:spPr>
          <a:xfrm>
            <a:off x="1348735" y="2447544"/>
            <a:ext cx="8325231" cy="1066800"/>
          </a:xfrm>
          <a:prstGeom prst="rect">
            <a:avLst/>
          </a:prstGeom>
        </p:spPr>
      </p:pic>
      <p:pic>
        <p:nvPicPr>
          <p:cNvPr id="12" name="Picture 11"/>
          <p:cNvPicPr>
            <a:picLocks noChangeAspect="1"/>
          </p:cNvPicPr>
          <p:nvPr/>
        </p:nvPicPr>
        <p:blipFill>
          <a:blip r:embed="rId3"/>
          <a:stretch>
            <a:fillRect/>
          </a:stretch>
        </p:blipFill>
        <p:spPr>
          <a:xfrm>
            <a:off x="1150811" y="4575238"/>
            <a:ext cx="8971212" cy="1114425"/>
          </a:xfrm>
          <a:prstGeom prst="rect">
            <a:avLst/>
          </a:prstGeom>
        </p:spPr>
      </p:pic>
    </p:spTree>
    <p:extLst>
      <p:ext uri="{BB962C8B-B14F-4D97-AF65-F5344CB8AC3E}">
        <p14:creationId xmlns:p14="http://schemas.microsoft.com/office/powerpoint/2010/main" val="98767727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4"/>
          </p:nvPr>
        </p:nvSpPr>
        <p:spPr/>
        <p:txBody>
          <a:bodyPr/>
          <a:lstStyle/>
          <a:p>
            <a:endParaRPr lang="en-IN"/>
          </a:p>
        </p:txBody>
      </p:sp>
      <p:sp>
        <p:nvSpPr>
          <p:cNvPr id="2" name="Title 1"/>
          <p:cNvSpPr>
            <a:spLocks noGrp="1"/>
          </p:cNvSpPr>
          <p:nvPr>
            <p:ph type="title" idx="4294967295"/>
          </p:nvPr>
        </p:nvSpPr>
        <p:spPr>
          <a:xfrm>
            <a:off x="960120" y="520700"/>
            <a:ext cx="10009505" cy="412750"/>
          </a:xfrm>
        </p:spPr>
        <p:txBody>
          <a:bodyPr>
            <a:normAutofit fontScale="90000"/>
          </a:bodyPr>
          <a:lstStyle/>
          <a:p>
            <a:r>
              <a:rPr lang="en-US" b="1" dirty="0" smtClean="0"/>
              <a:t>Applied to IT World - Application Containers</a:t>
            </a:r>
            <a:endParaRPr lang="en-GB" b="1" dirty="0"/>
          </a:p>
        </p:txBody>
      </p:sp>
      <p:sp>
        <p:nvSpPr>
          <p:cNvPr id="4" name="Slide Number Placeholder 3"/>
          <p:cNvSpPr>
            <a:spLocks noGrp="1"/>
          </p:cNvSpPr>
          <p:nvPr>
            <p:ph type="sldNum" sz="quarter" idx="4294967295"/>
          </p:nvPr>
        </p:nvSpPr>
        <p:spPr>
          <a:xfrm>
            <a:off x="9448800" y="6356350"/>
            <a:ext cx="2743200" cy="365125"/>
          </a:xfrm>
        </p:spPr>
        <p:txBody>
          <a:bodyPr/>
          <a:lstStyle/>
          <a:p>
            <a:fld id="{B016F8AB-BCEA-4347-8BA6-BE776009BC89}" type="slidenum">
              <a:rPr lang="en-US" smtClean="0">
                <a:solidFill>
                  <a:srgbClr val="5F7A76"/>
                </a:solidFill>
              </a:rPr>
              <a:pPr/>
              <a:t>6</a:t>
            </a:fld>
            <a:endParaRPr lang="en-US" dirty="0">
              <a:solidFill>
                <a:srgbClr val="5F7A76"/>
              </a:solidFill>
            </a:endParaRPr>
          </a:p>
        </p:txBody>
      </p:sp>
      <p:pic>
        <p:nvPicPr>
          <p:cNvPr id="6" name="Picture 5"/>
          <p:cNvPicPr>
            <a:picLocks noChangeAspect="1"/>
          </p:cNvPicPr>
          <p:nvPr/>
        </p:nvPicPr>
        <p:blipFill>
          <a:blip r:embed="rId3"/>
          <a:stretch>
            <a:fillRect/>
          </a:stretch>
        </p:blipFill>
        <p:spPr>
          <a:xfrm>
            <a:off x="543724" y="1447800"/>
            <a:ext cx="11035659" cy="4366767"/>
          </a:xfrm>
          <a:prstGeom prst="rect">
            <a:avLst/>
          </a:prstGeom>
        </p:spPr>
      </p:pic>
    </p:spTree>
    <p:extLst>
      <p:ext uri="{BB962C8B-B14F-4D97-AF65-F5344CB8AC3E}">
        <p14:creationId xmlns:p14="http://schemas.microsoft.com/office/powerpoint/2010/main" val="909662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1152144" y="1091708"/>
            <a:ext cx="7977569" cy="857250"/>
          </a:xfrm>
          <a:prstGeom prst="rect">
            <a:avLst/>
          </a:prstGeom>
        </p:spPr>
      </p:pic>
      <p:sp>
        <p:nvSpPr>
          <p:cNvPr id="8" name="TextBox 7"/>
          <p:cNvSpPr txBox="1"/>
          <p:nvPr/>
        </p:nvSpPr>
        <p:spPr>
          <a:xfrm>
            <a:off x="1152144" y="722376"/>
            <a:ext cx="9290304" cy="369332"/>
          </a:xfrm>
          <a:prstGeom prst="rect">
            <a:avLst/>
          </a:prstGeom>
          <a:noFill/>
        </p:spPr>
        <p:txBody>
          <a:bodyPr wrap="square" rtlCol="0">
            <a:spAutoFit/>
          </a:bodyPr>
          <a:lstStyle/>
          <a:p>
            <a:r>
              <a:rPr lang="en-US" dirty="0" smtClean="0"/>
              <a:t>List Containers</a:t>
            </a:r>
            <a:endParaRPr lang="en-IN" dirty="0"/>
          </a:p>
        </p:txBody>
      </p:sp>
      <p:pic>
        <p:nvPicPr>
          <p:cNvPr id="9" name="Picture 8"/>
          <p:cNvPicPr>
            <a:picLocks noChangeAspect="1"/>
          </p:cNvPicPr>
          <p:nvPr/>
        </p:nvPicPr>
        <p:blipFill>
          <a:blip r:embed="rId3"/>
          <a:stretch>
            <a:fillRect/>
          </a:stretch>
        </p:blipFill>
        <p:spPr>
          <a:xfrm>
            <a:off x="1152144" y="2483739"/>
            <a:ext cx="7977569" cy="628650"/>
          </a:xfrm>
          <a:prstGeom prst="rect">
            <a:avLst/>
          </a:prstGeom>
        </p:spPr>
      </p:pic>
      <p:sp>
        <p:nvSpPr>
          <p:cNvPr id="10" name="TextBox 9"/>
          <p:cNvSpPr txBox="1"/>
          <p:nvPr/>
        </p:nvSpPr>
        <p:spPr>
          <a:xfrm>
            <a:off x="1152144" y="2031682"/>
            <a:ext cx="9290304" cy="369332"/>
          </a:xfrm>
          <a:prstGeom prst="rect">
            <a:avLst/>
          </a:prstGeom>
          <a:noFill/>
        </p:spPr>
        <p:txBody>
          <a:bodyPr wrap="square" rtlCol="0">
            <a:spAutoFit/>
          </a:bodyPr>
          <a:lstStyle/>
          <a:p>
            <a:r>
              <a:rPr lang="en-IN" dirty="0"/>
              <a:t>Fetch the logs of a container</a:t>
            </a:r>
          </a:p>
        </p:txBody>
      </p:sp>
      <p:sp>
        <p:nvSpPr>
          <p:cNvPr id="11" name="Rectangle 10"/>
          <p:cNvSpPr/>
          <p:nvPr/>
        </p:nvSpPr>
        <p:spPr>
          <a:xfrm>
            <a:off x="1152144" y="3340988"/>
            <a:ext cx="4160113" cy="369332"/>
          </a:xfrm>
          <a:prstGeom prst="rect">
            <a:avLst/>
          </a:prstGeom>
        </p:spPr>
        <p:txBody>
          <a:bodyPr wrap="none">
            <a:spAutoFit/>
          </a:bodyPr>
          <a:lstStyle/>
          <a:p>
            <a:r>
              <a:rPr lang="en-IN" dirty="0">
                <a:solidFill>
                  <a:srgbClr val="000000"/>
                </a:solidFill>
                <a:latin typeface="Arial" panose="020B0604020202020204" pitchFamily="34" charset="0"/>
                <a:ea typeface="Arial" panose="020B0604020202020204" pitchFamily="34" charset="0"/>
              </a:rPr>
              <a:t>Run a command in a running container</a:t>
            </a:r>
            <a:endParaRPr lang="en-IN" dirty="0"/>
          </a:p>
        </p:txBody>
      </p:sp>
      <p:pic>
        <p:nvPicPr>
          <p:cNvPr id="12" name="Picture 11"/>
          <p:cNvPicPr>
            <a:picLocks noChangeAspect="1"/>
          </p:cNvPicPr>
          <p:nvPr/>
        </p:nvPicPr>
        <p:blipFill>
          <a:blip r:embed="rId4"/>
          <a:stretch>
            <a:fillRect/>
          </a:stretch>
        </p:blipFill>
        <p:spPr>
          <a:xfrm>
            <a:off x="1152144" y="3833431"/>
            <a:ext cx="7977569" cy="581025"/>
          </a:xfrm>
          <a:prstGeom prst="rect">
            <a:avLst/>
          </a:prstGeom>
        </p:spPr>
      </p:pic>
      <p:sp>
        <p:nvSpPr>
          <p:cNvPr id="13" name="Rectangle 12"/>
          <p:cNvSpPr/>
          <p:nvPr/>
        </p:nvSpPr>
        <p:spPr>
          <a:xfrm>
            <a:off x="1061697" y="4679942"/>
            <a:ext cx="6045245" cy="369332"/>
          </a:xfrm>
          <a:prstGeom prst="rect">
            <a:avLst/>
          </a:prstGeom>
        </p:spPr>
        <p:txBody>
          <a:bodyPr wrap="none">
            <a:spAutoFit/>
          </a:bodyPr>
          <a:lstStyle/>
          <a:p>
            <a:r>
              <a:rPr lang="en-IN" dirty="0">
                <a:solidFill>
                  <a:srgbClr val="000000"/>
                </a:solidFill>
                <a:latin typeface="Arial" panose="020B0604020202020204" pitchFamily="34" charset="0"/>
                <a:ea typeface="Arial" panose="020B0604020202020204" pitchFamily="34" charset="0"/>
              </a:rPr>
              <a:t>List port mappings or a specific mapping for the container</a:t>
            </a:r>
            <a:endParaRPr lang="en-IN" dirty="0"/>
          </a:p>
        </p:txBody>
      </p:sp>
      <p:pic>
        <p:nvPicPr>
          <p:cNvPr id="14" name="Picture 13"/>
          <p:cNvPicPr>
            <a:picLocks noChangeAspect="1"/>
          </p:cNvPicPr>
          <p:nvPr/>
        </p:nvPicPr>
        <p:blipFill>
          <a:blip r:embed="rId5"/>
          <a:stretch>
            <a:fillRect/>
          </a:stretch>
        </p:blipFill>
        <p:spPr>
          <a:xfrm>
            <a:off x="1180719" y="5143667"/>
            <a:ext cx="7948994" cy="495300"/>
          </a:xfrm>
          <a:prstGeom prst="rect">
            <a:avLst/>
          </a:prstGeom>
        </p:spPr>
      </p:pic>
    </p:spTree>
    <p:extLst>
      <p:ext uri="{BB962C8B-B14F-4D97-AF65-F5344CB8AC3E}">
        <p14:creationId xmlns:p14="http://schemas.microsoft.com/office/powerpoint/2010/main" val="159316441"/>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4"/>
          </p:nvPr>
        </p:nvSpPr>
        <p:spPr>
          <a:xfrm>
            <a:off x="1406080" y="2899177"/>
            <a:ext cx="10151936" cy="453506"/>
          </a:xfrm>
        </p:spPr>
        <p:txBody>
          <a:bodyPr/>
          <a:lstStyle/>
          <a:p>
            <a:pPr marL="0" indent="0">
              <a:buNone/>
            </a:pPr>
            <a:r>
              <a:rPr lang="en-US" sz="2400" dirty="0" smtClean="0"/>
              <a:t>Remove container: First you have to stop the container and then remove</a:t>
            </a:r>
            <a:endParaRPr lang="en-IN" sz="2400" dirty="0"/>
          </a:p>
        </p:txBody>
      </p:sp>
      <p:pic>
        <p:nvPicPr>
          <p:cNvPr id="4" name="Picture 3"/>
          <p:cNvPicPr>
            <a:picLocks noChangeAspect="1"/>
          </p:cNvPicPr>
          <p:nvPr/>
        </p:nvPicPr>
        <p:blipFill>
          <a:blip r:embed="rId2"/>
          <a:stretch>
            <a:fillRect/>
          </a:stretch>
        </p:blipFill>
        <p:spPr>
          <a:xfrm>
            <a:off x="1406080" y="1603703"/>
            <a:ext cx="7038975" cy="1133475"/>
          </a:xfrm>
          <a:prstGeom prst="rect">
            <a:avLst/>
          </a:prstGeom>
        </p:spPr>
      </p:pic>
      <p:sp>
        <p:nvSpPr>
          <p:cNvPr id="5" name="Text Placeholder 2"/>
          <p:cNvSpPr>
            <a:spLocks noGrp="1"/>
          </p:cNvSpPr>
          <p:nvPr>
            <p:ph type="body" sz="quarter" idx="14"/>
          </p:nvPr>
        </p:nvSpPr>
        <p:spPr>
          <a:xfrm>
            <a:off x="1406080" y="988198"/>
            <a:ext cx="8151501" cy="453506"/>
          </a:xfrm>
        </p:spPr>
        <p:txBody>
          <a:bodyPr/>
          <a:lstStyle/>
          <a:p>
            <a:pPr marL="0" indent="0">
              <a:buNone/>
            </a:pPr>
            <a:r>
              <a:rPr lang="en-US" dirty="0" smtClean="0"/>
              <a:t>Kill and restart container</a:t>
            </a:r>
            <a:endParaRPr lang="en-IN" dirty="0"/>
          </a:p>
        </p:txBody>
      </p:sp>
      <p:pic>
        <p:nvPicPr>
          <p:cNvPr id="6" name="Picture 5"/>
          <p:cNvPicPr>
            <a:picLocks noChangeAspect="1"/>
          </p:cNvPicPr>
          <p:nvPr/>
        </p:nvPicPr>
        <p:blipFill>
          <a:blip r:embed="rId3"/>
          <a:stretch>
            <a:fillRect/>
          </a:stretch>
        </p:blipFill>
        <p:spPr>
          <a:xfrm>
            <a:off x="1323023" y="3514682"/>
            <a:ext cx="9119426" cy="2000250"/>
          </a:xfrm>
          <a:prstGeom prst="rect">
            <a:avLst/>
          </a:prstGeom>
        </p:spPr>
      </p:pic>
    </p:spTree>
    <p:extLst>
      <p:ext uri="{BB962C8B-B14F-4D97-AF65-F5344CB8AC3E}">
        <p14:creationId xmlns:p14="http://schemas.microsoft.com/office/powerpoint/2010/main" val="17593103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1184143" y="447046"/>
            <a:ext cx="10483601" cy="607027"/>
          </a:xfrm>
        </p:spPr>
        <p:txBody>
          <a:bodyPr/>
          <a:lstStyle/>
          <a:p>
            <a:r>
              <a:rPr lang="en-US" dirty="0" smtClean="0"/>
              <a:t>Committing </a:t>
            </a:r>
            <a:r>
              <a:rPr lang="en-US" dirty="0"/>
              <a:t>Changes to Docker Image</a:t>
            </a:r>
          </a:p>
          <a:p>
            <a:endParaRPr lang="en-IN" dirty="0"/>
          </a:p>
        </p:txBody>
      </p:sp>
      <p:sp>
        <p:nvSpPr>
          <p:cNvPr id="5" name="Rectangle 4"/>
          <p:cNvSpPr/>
          <p:nvPr/>
        </p:nvSpPr>
        <p:spPr>
          <a:xfrm>
            <a:off x="1184143" y="1196078"/>
            <a:ext cx="10373873" cy="3970318"/>
          </a:xfrm>
          <a:prstGeom prst="rect">
            <a:avLst/>
          </a:prstGeom>
        </p:spPr>
        <p:txBody>
          <a:bodyPr wrap="square">
            <a:spAutoFit/>
          </a:bodyPr>
          <a:lstStyle/>
          <a:p>
            <a:r>
              <a:rPr lang="en-US" b="1" dirty="0">
                <a:solidFill>
                  <a:srgbClr val="000000"/>
                </a:solidFill>
                <a:latin typeface="poppins"/>
              </a:rPr>
              <a:t>Step 1: Pull a Docker </a:t>
            </a:r>
            <a:r>
              <a:rPr lang="en-US" b="1" dirty="0" smtClean="0">
                <a:solidFill>
                  <a:srgbClr val="000000"/>
                </a:solidFill>
                <a:latin typeface="poppins"/>
              </a:rPr>
              <a:t>Image                                                Step 3: </a:t>
            </a:r>
            <a:r>
              <a:rPr lang="en-US" b="1" dirty="0" smtClean="0"/>
              <a:t>Modify </a:t>
            </a:r>
            <a:r>
              <a:rPr lang="en-US" b="1" dirty="0"/>
              <a:t>the Container</a:t>
            </a:r>
          </a:p>
          <a:p>
            <a:endParaRPr lang="en-US" b="1" dirty="0" smtClean="0">
              <a:solidFill>
                <a:srgbClr val="000000"/>
              </a:solidFill>
              <a:latin typeface="poppins"/>
            </a:endParaRPr>
          </a:p>
          <a:p>
            <a:endParaRPr lang="en-US" b="1" i="0" dirty="0">
              <a:solidFill>
                <a:srgbClr val="000000"/>
              </a:solidFill>
              <a:effectLst/>
              <a:latin typeface="poppins"/>
            </a:endParaRPr>
          </a:p>
          <a:p>
            <a:endParaRPr lang="en-US" b="1" dirty="0" smtClean="0">
              <a:solidFill>
                <a:srgbClr val="000000"/>
              </a:solidFill>
              <a:latin typeface="poppins"/>
            </a:endParaRPr>
          </a:p>
          <a:p>
            <a:endParaRPr lang="en-US" b="1" i="0" dirty="0">
              <a:solidFill>
                <a:srgbClr val="000000"/>
              </a:solidFill>
              <a:effectLst/>
              <a:latin typeface="poppins"/>
            </a:endParaRPr>
          </a:p>
          <a:p>
            <a:endParaRPr lang="en-US" b="1" dirty="0" smtClean="0">
              <a:solidFill>
                <a:srgbClr val="000000"/>
              </a:solidFill>
              <a:latin typeface="poppins"/>
            </a:endParaRPr>
          </a:p>
          <a:p>
            <a:endParaRPr lang="en-US" b="1" i="0" dirty="0">
              <a:solidFill>
                <a:srgbClr val="000000"/>
              </a:solidFill>
              <a:effectLst/>
              <a:latin typeface="poppins"/>
            </a:endParaRPr>
          </a:p>
          <a:p>
            <a:r>
              <a:rPr lang="en-US" dirty="0" smtClean="0"/>
              <a:t>                                                                                                              You </a:t>
            </a:r>
            <a:r>
              <a:rPr lang="en-US" dirty="0"/>
              <a:t>can verify the installation by running:</a:t>
            </a:r>
            <a:endParaRPr lang="en-US" b="1" dirty="0"/>
          </a:p>
          <a:p>
            <a:endParaRPr lang="en-US" b="1" i="0" dirty="0">
              <a:solidFill>
                <a:srgbClr val="000000"/>
              </a:solidFill>
              <a:effectLst/>
              <a:latin typeface="poppins"/>
            </a:endParaRPr>
          </a:p>
          <a:p>
            <a:endParaRPr lang="en-US" b="1" dirty="0" smtClean="0">
              <a:solidFill>
                <a:srgbClr val="000000"/>
              </a:solidFill>
              <a:latin typeface="poppins"/>
            </a:endParaRPr>
          </a:p>
          <a:p>
            <a:r>
              <a:rPr lang="en-US" b="1" dirty="0" smtClean="0"/>
              <a:t>Step </a:t>
            </a:r>
            <a:r>
              <a:rPr lang="en-US" b="1" dirty="0"/>
              <a:t>2: Deploy the Container</a:t>
            </a:r>
          </a:p>
          <a:p>
            <a:endParaRPr lang="en-US" b="1" dirty="0" smtClean="0">
              <a:solidFill>
                <a:srgbClr val="000000"/>
              </a:solidFill>
              <a:latin typeface="poppins"/>
            </a:endParaRPr>
          </a:p>
          <a:p>
            <a:endParaRPr lang="en-US" b="1" i="0" dirty="0">
              <a:solidFill>
                <a:srgbClr val="000000"/>
              </a:solidFill>
              <a:effectLst/>
              <a:latin typeface="poppins"/>
            </a:endParaRPr>
          </a:p>
          <a:p>
            <a:endParaRPr lang="en-US" b="1" i="0" dirty="0">
              <a:solidFill>
                <a:srgbClr val="000000"/>
              </a:solidFill>
              <a:effectLst/>
              <a:latin typeface="poppins"/>
            </a:endParaRPr>
          </a:p>
        </p:txBody>
      </p:sp>
      <p:pic>
        <p:nvPicPr>
          <p:cNvPr id="3076" name="Picture 4" descr="docker command to download ubuntu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16863" y="1568197"/>
            <a:ext cx="4699889" cy="1211580"/>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see docker images on syste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16863" y="2921782"/>
            <a:ext cx="4699889" cy="895351"/>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docker command to run ubuntu image into a contain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16863" y="4403788"/>
            <a:ext cx="4699889" cy="69856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install nmap in ubuntu docker containe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91133" y="1568197"/>
            <a:ext cx="4237115" cy="1567879"/>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how to check nmap version"/>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46510" y="3508195"/>
            <a:ext cx="5188092" cy="1438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1883867"/>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1348735" y="447046"/>
            <a:ext cx="8382119" cy="607027"/>
          </a:xfrm>
        </p:spPr>
        <p:txBody>
          <a:bodyPr/>
          <a:lstStyle/>
          <a:p>
            <a:r>
              <a:rPr lang="en-US" dirty="0" smtClean="0"/>
              <a:t>Docker commit</a:t>
            </a:r>
            <a:endParaRPr lang="en-IN" dirty="0"/>
          </a:p>
        </p:txBody>
      </p:sp>
      <p:sp>
        <p:nvSpPr>
          <p:cNvPr id="3" name="Text Placeholder 2"/>
          <p:cNvSpPr>
            <a:spLocks noGrp="1"/>
          </p:cNvSpPr>
          <p:nvPr>
            <p:ph type="body" sz="quarter" idx="14"/>
          </p:nvPr>
        </p:nvSpPr>
        <p:spPr>
          <a:xfrm>
            <a:off x="897115" y="1099793"/>
            <a:ext cx="11294885" cy="4092818"/>
          </a:xfrm>
        </p:spPr>
        <p:txBody>
          <a:bodyPr/>
          <a:lstStyle/>
          <a:p>
            <a:pPr marL="0" indent="0">
              <a:buNone/>
            </a:pPr>
            <a:endParaRPr lang="en-US" sz="2000" b="1" dirty="0" smtClean="0"/>
          </a:p>
          <a:p>
            <a:pPr marL="0" indent="0">
              <a:buNone/>
            </a:pPr>
            <a:endParaRPr lang="en-US" sz="2000" b="1" dirty="0" smtClean="0"/>
          </a:p>
          <a:p>
            <a:endParaRPr lang="en-US" sz="2000" b="1" dirty="0" smtClean="0"/>
          </a:p>
          <a:p>
            <a:endParaRPr lang="en-US" sz="2000" b="1" dirty="0" smtClean="0"/>
          </a:p>
          <a:p>
            <a:pPr marL="0" indent="0">
              <a:buNone/>
            </a:pPr>
            <a:endParaRPr lang="en-IN" dirty="0"/>
          </a:p>
        </p:txBody>
      </p:sp>
      <p:pic>
        <p:nvPicPr>
          <p:cNvPr id="4102" name="Picture 6" descr="command to list docker container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46904" y="1121147"/>
            <a:ext cx="6775704" cy="16383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446011" y="1308977"/>
            <a:ext cx="4361688" cy="923330"/>
          </a:xfrm>
          <a:prstGeom prst="rect">
            <a:avLst/>
          </a:prstGeom>
        </p:spPr>
        <p:txBody>
          <a:bodyPr wrap="square">
            <a:spAutoFit/>
          </a:bodyPr>
          <a:lstStyle/>
          <a:p>
            <a:pPr algn="just"/>
            <a:r>
              <a:rPr lang="en-US" dirty="0" smtClean="0">
                <a:solidFill>
                  <a:srgbClr val="404040"/>
                </a:solidFill>
              </a:rPr>
              <a:t>4. You </a:t>
            </a:r>
            <a:r>
              <a:rPr lang="en-US" dirty="0">
                <a:solidFill>
                  <a:srgbClr val="404040"/>
                </a:solidFill>
              </a:rPr>
              <a:t>will need the </a:t>
            </a:r>
            <a:r>
              <a:rPr lang="en-US" b="1" dirty="0">
                <a:solidFill>
                  <a:srgbClr val="404040"/>
                </a:solidFill>
              </a:rPr>
              <a:t>CONTAINER ID</a:t>
            </a:r>
            <a:r>
              <a:rPr lang="en-US" dirty="0">
                <a:solidFill>
                  <a:srgbClr val="404040"/>
                </a:solidFill>
              </a:rPr>
              <a:t> to </a:t>
            </a:r>
            <a:r>
              <a:rPr lang="en-US" dirty="0" smtClean="0">
                <a:solidFill>
                  <a:srgbClr val="404040"/>
                </a:solidFill>
              </a:rPr>
              <a:t>save</a:t>
            </a:r>
          </a:p>
          <a:p>
            <a:pPr algn="just"/>
            <a:r>
              <a:rPr lang="en-US" dirty="0">
                <a:solidFill>
                  <a:srgbClr val="404040"/>
                </a:solidFill>
              </a:rPr>
              <a:t> </a:t>
            </a:r>
            <a:r>
              <a:rPr lang="en-US" dirty="0" smtClean="0">
                <a:solidFill>
                  <a:srgbClr val="404040"/>
                </a:solidFill>
              </a:rPr>
              <a:t>    the </a:t>
            </a:r>
            <a:r>
              <a:rPr lang="en-US" dirty="0">
                <a:solidFill>
                  <a:srgbClr val="404040"/>
                </a:solidFill>
              </a:rPr>
              <a:t>changes you made to the </a:t>
            </a:r>
            <a:r>
              <a:rPr lang="en-US" dirty="0" smtClean="0">
                <a:solidFill>
                  <a:srgbClr val="404040"/>
                </a:solidFill>
              </a:rPr>
              <a:t>existing</a:t>
            </a:r>
          </a:p>
          <a:p>
            <a:pPr algn="just"/>
            <a:r>
              <a:rPr lang="en-US" dirty="0">
                <a:solidFill>
                  <a:srgbClr val="404040"/>
                </a:solidFill>
              </a:rPr>
              <a:t> </a:t>
            </a:r>
            <a:r>
              <a:rPr lang="en-US" dirty="0" smtClean="0">
                <a:solidFill>
                  <a:srgbClr val="404040"/>
                </a:solidFill>
              </a:rPr>
              <a:t>    </a:t>
            </a:r>
            <a:r>
              <a:rPr lang="en-US" dirty="0">
                <a:solidFill>
                  <a:srgbClr val="404040"/>
                </a:solidFill>
              </a:rPr>
              <a:t>image. Copy the ID value from the output</a:t>
            </a:r>
            <a:r>
              <a:rPr lang="en-US" dirty="0" smtClean="0">
                <a:solidFill>
                  <a:srgbClr val="404040"/>
                </a:solidFill>
              </a:rPr>
              <a:t>.</a:t>
            </a:r>
          </a:p>
        </p:txBody>
      </p:sp>
      <p:sp>
        <p:nvSpPr>
          <p:cNvPr id="6" name="Rectangle 5"/>
          <p:cNvSpPr/>
          <p:nvPr/>
        </p:nvSpPr>
        <p:spPr>
          <a:xfrm>
            <a:off x="446011" y="2990880"/>
            <a:ext cx="3185487" cy="369332"/>
          </a:xfrm>
          <a:prstGeom prst="rect">
            <a:avLst/>
          </a:prstGeom>
        </p:spPr>
        <p:txBody>
          <a:bodyPr wrap="none">
            <a:spAutoFit/>
          </a:bodyPr>
          <a:lstStyle/>
          <a:p>
            <a:r>
              <a:rPr lang="en-IN" dirty="0" smtClean="0">
                <a:solidFill>
                  <a:srgbClr val="000000"/>
                </a:solidFill>
                <a:latin typeface="poppins"/>
              </a:rPr>
              <a:t>5. Commit </a:t>
            </a:r>
            <a:r>
              <a:rPr lang="en-IN" dirty="0">
                <a:solidFill>
                  <a:srgbClr val="000000"/>
                </a:solidFill>
                <a:latin typeface="poppins"/>
              </a:rPr>
              <a:t>Changes to Image</a:t>
            </a:r>
            <a:endParaRPr lang="en-IN" i="0" dirty="0">
              <a:solidFill>
                <a:srgbClr val="000000"/>
              </a:solidFill>
              <a:effectLst/>
              <a:latin typeface="poppins"/>
            </a:endParaRPr>
          </a:p>
        </p:txBody>
      </p:sp>
      <p:pic>
        <p:nvPicPr>
          <p:cNvPr id="4104" name="Picture 8" descr="docker command to commit changes to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6904" y="3036204"/>
            <a:ext cx="6775704" cy="608622"/>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348475" y="4118785"/>
            <a:ext cx="4459224" cy="646331"/>
          </a:xfrm>
          <a:prstGeom prst="rect">
            <a:avLst/>
          </a:prstGeom>
        </p:spPr>
        <p:txBody>
          <a:bodyPr wrap="square">
            <a:spAutoFit/>
          </a:bodyPr>
          <a:lstStyle/>
          <a:p>
            <a:r>
              <a:rPr lang="en-US" dirty="0" smtClean="0">
                <a:solidFill>
                  <a:srgbClr val="404040"/>
                </a:solidFill>
                <a:latin typeface="roboto"/>
              </a:rPr>
              <a:t>6. Your </a:t>
            </a:r>
            <a:r>
              <a:rPr lang="en-US" dirty="0">
                <a:solidFill>
                  <a:srgbClr val="404040"/>
                </a:solidFill>
                <a:latin typeface="roboto"/>
              </a:rPr>
              <a:t>newly created image should </a:t>
            </a:r>
            <a:r>
              <a:rPr lang="en-US" dirty="0" smtClean="0">
                <a:solidFill>
                  <a:srgbClr val="404040"/>
                </a:solidFill>
                <a:latin typeface="roboto"/>
              </a:rPr>
              <a:t>now</a:t>
            </a:r>
          </a:p>
          <a:p>
            <a:pPr algn="just"/>
            <a:r>
              <a:rPr lang="en-US" dirty="0">
                <a:solidFill>
                  <a:srgbClr val="404040"/>
                </a:solidFill>
                <a:latin typeface="roboto"/>
              </a:rPr>
              <a:t> </a:t>
            </a:r>
            <a:r>
              <a:rPr lang="en-US" dirty="0" smtClean="0">
                <a:solidFill>
                  <a:srgbClr val="404040"/>
                </a:solidFill>
                <a:latin typeface="roboto"/>
              </a:rPr>
              <a:t>    </a:t>
            </a:r>
            <a:r>
              <a:rPr lang="en-US" dirty="0">
                <a:solidFill>
                  <a:srgbClr val="404040"/>
                </a:solidFill>
                <a:latin typeface="roboto"/>
              </a:rPr>
              <a:t>be available on the list of local images.</a:t>
            </a:r>
            <a:endParaRPr lang="en-IN" dirty="0"/>
          </a:p>
        </p:txBody>
      </p:sp>
      <p:pic>
        <p:nvPicPr>
          <p:cNvPr id="4106" name="Picture 10" descr="seee newly commited image in dock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46904" y="4114254"/>
            <a:ext cx="6848856" cy="13551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0711790"/>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883919" y="300742"/>
            <a:ext cx="10424160" cy="613658"/>
          </a:xfrm>
        </p:spPr>
        <p:txBody>
          <a:bodyPr/>
          <a:lstStyle/>
          <a:p>
            <a:r>
              <a:rPr lang="en-US" dirty="0"/>
              <a:t>Docker Network</a:t>
            </a:r>
            <a:endParaRPr lang="en-IN" dirty="0"/>
          </a:p>
          <a:p>
            <a:endParaRPr lang="en-US" dirty="0" smtClean="0"/>
          </a:p>
          <a:p>
            <a:endParaRPr lang="en-IN" dirty="0"/>
          </a:p>
        </p:txBody>
      </p:sp>
      <p:sp>
        <p:nvSpPr>
          <p:cNvPr id="3" name="Text Placeholder 2"/>
          <p:cNvSpPr>
            <a:spLocks noGrp="1"/>
          </p:cNvSpPr>
          <p:nvPr>
            <p:ph type="body" sz="quarter" idx="14"/>
          </p:nvPr>
        </p:nvSpPr>
        <p:spPr>
          <a:xfrm>
            <a:off x="884871" y="1110118"/>
            <a:ext cx="10652759" cy="3416162"/>
          </a:xfrm>
        </p:spPr>
        <p:txBody>
          <a:bodyPr/>
          <a:lstStyle/>
          <a:p>
            <a:r>
              <a:rPr lang="en-US" sz="2000" dirty="0"/>
              <a:t>Why is networking important in Docker</a:t>
            </a:r>
            <a:r>
              <a:rPr lang="en-US" sz="2000" dirty="0" smtClean="0"/>
              <a:t>?</a:t>
            </a:r>
          </a:p>
          <a:p>
            <a:pPr lvl="1"/>
            <a:r>
              <a:rPr lang="en-US" sz="1800" dirty="0" smtClean="0"/>
              <a:t>A </a:t>
            </a:r>
            <a:r>
              <a:rPr lang="en-US" sz="1800" dirty="0"/>
              <a:t>Container, being a form of </a:t>
            </a:r>
            <a:r>
              <a:rPr lang="en-US" sz="1800" u="sng" dirty="0">
                <a:hlinkClick r:id="rId2"/>
              </a:rPr>
              <a:t>virtualization</a:t>
            </a:r>
            <a:r>
              <a:rPr lang="en-US" sz="1800" dirty="0"/>
              <a:t>, acts as an isolated system from the Docker host and from other containers</a:t>
            </a:r>
            <a:r>
              <a:rPr lang="en-US" sz="1800" dirty="0" smtClean="0"/>
              <a:t>. Oftentimes</a:t>
            </a:r>
            <a:r>
              <a:rPr lang="en-US" sz="1800" dirty="0"/>
              <a:t>, </a:t>
            </a:r>
            <a:r>
              <a:rPr lang="en-US" sz="1800" i="1" dirty="0"/>
              <a:t>we need to connect multiple containers to produce a useful outcome</a:t>
            </a:r>
            <a:r>
              <a:rPr lang="en-US" sz="1800" dirty="0" smtClean="0"/>
              <a:t>.</a:t>
            </a:r>
          </a:p>
          <a:p>
            <a:pPr algn="just"/>
            <a:r>
              <a:rPr lang="en-US" sz="2000" dirty="0"/>
              <a:t>For Docker containers to communicate with each other and the outside world via the host machine, there has to be a layer of networking involved. Docker supports different types of networks, each fit for certain use cases.</a:t>
            </a:r>
          </a:p>
          <a:p>
            <a:pPr algn="just"/>
            <a:r>
              <a:rPr lang="en-US" sz="2000" dirty="0" smtClean="0"/>
              <a:t>For example, building an application which runs on a single Docker container will have a different network setup as compared to a web application with a cluster with database, application and load balancers which span multiple containers that need to communicate with each other. Additionally, clients from the outside world will need to access the web application container.</a:t>
            </a:r>
          </a:p>
          <a:p>
            <a:endParaRPr lang="en-US" dirty="0"/>
          </a:p>
          <a:p>
            <a:endParaRPr lang="en-IN" dirty="0"/>
          </a:p>
        </p:txBody>
      </p:sp>
      <p:pic>
        <p:nvPicPr>
          <p:cNvPr id="5" name="Picture 4"/>
          <p:cNvPicPr>
            <a:picLocks noChangeAspect="1"/>
          </p:cNvPicPr>
          <p:nvPr/>
        </p:nvPicPr>
        <p:blipFill>
          <a:blip r:embed="rId3"/>
          <a:stretch>
            <a:fillRect/>
          </a:stretch>
        </p:blipFill>
        <p:spPr>
          <a:xfrm>
            <a:off x="1116520" y="4224528"/>
            <a:ext cx="9629775" cy="1873186"/>
          </a:xfrm>
          <a:prstGeom prst="rect">
            <a:avLst/>
          </a:prstGeom>
        </p:spPr>
      </p:pic>
    </p:spTree>
    <p:extLst>
      <p:ext uri="{BB962C8B-B14F-4D97-AF65-F5344CB8AC3E}">
        <p14:creationId xmlns:p14="http://schemas.microsoft.com/office/powerpoint/2010/main" val="68378182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1229863" y="410470"/>
            <a:ext cx="9779513" cy="607027"/>
          </a:xfrm>
        </p:spPr>
        <p:txBody>
          <a:bodyPr/>
          <a:lstStyle/>
          <a:p>
            <a:r>
              <a:rPr lang="en-US" dirty="0"/>
              <a:t>Types of Networks </a:t>
            </a:r>
            <a:r>
              <a:rPr lang="en-US" dirty="0" smtClean="0"/>
              <a:t>in Docker</a:t>
            </a:r>
            <a:endParaRPr lang="en-IN" dirty="0"/>
          </a:p>
        </p:txBody>
      </p:sp>
      <p:sp>
        <p:nvSpPr>
          <p:cNvPr id="3" name="Text Placeholder 2"/>
          <p:cNvSpPr>
            <a:spLocks noGrp="1"/>
          </p:cNvSpPr>
          <p:nvPr>
            <p:ph type="body" sz="quarter" idx="14"/>
          </p:nvPr>
        </p:nvSpPr>
        <p:spPr>
          <a:xfrm>
            <a:off x="1229863" y="1017496"/>
            <a:ext cx="10190993" cy="5127272"/>
          </a:xfrm>
        </p:spPr>
        <p:txBody>
          <a:bodyPr/>
          <a:lstStyle/>
          <a:p>
            <a:pPr eaLnBrk="0" fontAlgn="base" hangingPunct="0">
              <a:lnSpc>
                <a:spcPct val="150000"/>
              </a:lnSpc>
              <a:spcBef>
                <a:spcPct val="0"/>
              </a:spcBef>
              <a:spcAft>
                <a:spcPct val="0"/>
              </a:spcAft>
            </a:pPr>
            <a:r>
              <a:rPr lang="en-US" altLang="en-US" dirty="0" smtClean="0">
                <a:solidFill>
                  <a:srgbClr val="0070C0"/>
                </a:solidFill>
              </a:rPr>
              <a:t>bridge</a:t>
            </a:r>
            <a:r>
              <a:rPr lang="en-US" altLang="en-US" dirty="0">
                <a:solidFill>
                  <a:srgbClr val="0070C0"/>
                </a:solidFill>
              </a:rPr>
              <a:t>: the default network </a:t>
            </a:r>
            <a:r>
              <a:rPr lang="en-US" altLang="en-US" dirty="0" smtClean="0">
                <a:solidFill>
                  <a:srgbClr val="0070C0"/>
                </a:solidFill>
              </a:rPr>
              <a:t>driver</a:t>
            </a:r>
            <a:endParaRPr lang="en-US" altLang="en-US" dirty="0">
              <a:solidFill>
                <a:srgbClr val="0070C0"/>
              </a:solidFill>
            </a:endParaRPr>
          </a:p>
          <a:p>
            <a:pPr eaLnBrk="0" fontAlgn="base" hangingPunct="0">
              <a:lnSpc>
                <a:spcPct val="150000"/>
              </a:lnSpc>
              <a:spcBef>
                <a:spcPct val="0"/>
              </a:spcBef>
              <a:spcAft>
                <a:spcPct val="0"/>
              </a:spcAft>
            </a:pPr>
            <a:r>
              <a:rPr lang="en-US" altLang="en-US" dirty="0">
                <a:solidFill>
                  <a:srgbClr val="0070C0"/>
                </a:solidFill>
              </a:rPr>
              <a:t>host: for standalone containers</a:t>
            </a:r>
          </a:p>
          <a:p>
            <a:pPr eaLnBrk="0" fontAlgn="base" hangingPunct="0">
              <a:lnSpc>
                <a:spcPct val="150000"/>
              </a:lnSpc>
              <a:spcBef>
                <a:spcPct val="0"/>
              </a:spcBef>
              <a:spcAft>
                <a:spcPct val="0"/>
              </a:spcAft>
            </a:pPr>
            <a:r>
              <a:rPr lang="en-US" altLang="en-US" dirty="0">
                <a:solidFill>
                  <a:srgbClr val="0070C0"/>
                </a:solidFill>
              </a:rPr>
              <a:t>none: networking is disabled</a:t>
            </a:r>
          </a:p>
          <a:p>
            <a:pPr eaLnBrk="0" fontAlgn="base" hangingPunct="0">
              <a:lnSpc>
                <a:spcPct val="150000"/>
              </a:lnSpc>
              <a:spcBef>
                <a:spcPct val="0"/>
              </a:spcBef>
              <a:spcAft>
                <a:spcPct val="0"/>
              </a:spcAft>
            </a:pPr>
            <a:r>
              <a:rPr lang="en-US" altLang="en-US" dirty="0"/>
              <a:t>overlay: used in Docker swarm</a:t>
            </a:r>
          </a:p>
          <a:p>
            <a:pPr eaLnBrk="0" fontAlgn="base" hangingPunct="0">
              <a:lnSpc>
                <a:spcPct val="150000"/>
              </a:lnSpc>
              <a:spcBef>
                <a:spcPct val="0"/>
              </a:spcBef>
              <a:spcAft>
                <a:spcPct val="0"/>
              </a:spcAft>
            </a:pPr>
            <a:r>
              <a:rPr lang="en-US" altLang="en-US" dirty="0" err="1"/>
              <a:t>macvlan</a:t>
            </a:r>
            <a:r>
              <a:rPr lang="en-US" altLang="en-US" dirty="0"/>
              <a:t>: works on MAC addresses assigned to </a:t>
            </a:r>
            <a:r>
              <a:rPr lang="en-US" altLang="en-US" dirty="0" smtClean="0"/>
              <a:t>containers</a:t>
            </a:r>
          </a:p>
          <a:p>
            <a:pPr eaLnBrk="0" fontAlgn="base" hangingPunct="0">
              <a:lnSpc>
                <a:spcPct val="150000"/>
              </a:lnSpc>
              <a:spcBef>
                <a:spcPct val="0"/>
              </a:spcBef>
              <a:spcAft>
                <a:spcPct val="0"/>
              </a:spcAft>
            </a:pPr>
            <a:r>
              <a:rPr lang="en-US" altLang="en-US" dirty="0" smtClean="0"/>
              <a:t>User defined network</a:t>
            </a:r>
            <a:endParaRPr lang="en-US" altLang="en-US" dirty="0"/>
          </a:p>
          <a:p>
            <a:pPr eaLnBrk="0" fontAlgn="base" hangingPunct="0">
              <a:lnSpc>
                <a:spcPct val="150000"/>
              </a:lnSpc>
              <a:spcBef>
                <a:spcPct val="0"/>
              </a:spcBef>
              <a:spcAft>
                <a:spcPct val="0"/>
              </a:spcAft>
            </a:pPr>
            <a:r>
              <a:rPr lang="en-US" altLang="en-US" dirty="0"/>
              <a:t>Network plugins: Third-party network plugins with Docker</a:t>
            </a:r>
            <a:r>
              <a:rPr lang="en-US" altLang="en-US" dirty="0" smtClean="0">
                <a:solidFill>
                  <a:srgbClr val="292929"/>
                </a:solidFill>
                <a:latin typeface="source-serif-pro"/>
              </a:rPr>
              <a:t>.</a:t>
            </a:r>
          </a:p>
          <a:p>
            <a:pPr eaLnBrk="0" fontAlgn="base" hangingPunct="0">
              <a:lnSpc>
                <a:spcPct val="150000"/>
              </a:lnSpc>
              <a:spcBef>
                <a:spcPct val="0"/>
              </a:spcBef>
              <a:spcAft>
                <a:spcPct val="0"/>
              </a:spcAft>
            </a:pPr>
            <a:r>
              <a:rPr lang="en-US" altLang="en-US" dirty="0">
                <a:solidFill>
                  <a:srgbClr val="00B050"/>
                </a:solidFill>
              </a:rPr>
              <a:t>Docker uses the default </a:t>
            </a:r>
            <a:r>
              <a:rPr lang="en-US" altLang="en-US" u="sng" dirty="0">
                <a:solidFill>
                  <a:srgbClr val="00B050"/>
                </a:solidFill>
              </a:rPr>
              <a:t>bridge network </a:t>
            </a:r>
            <a:r>
              <a:rPr lang="en-US" altLang="en-US" dirty="0">
                <a:solidFill>
                  <a:srgbClr val="00B050"/>
                </a:solidFill>
              </a:rPr>
              <a:t>driver if no driver is </a:t>
            </a:r>
            <a:r>
              <a:rPr lang="en-US" altLang="en-US" dirty="0" smtClean="0">
                <a:solidFill>
                  <a:srgbClr val="00B050"/>
                </a:solidFill>
              </a:rPr>
              <a:t>stated.</a:t>
            </a:r>
            <a:endParaRPr lang="en-US" dirty="0"/>
          </a:p>
          <a:p>
            <a:pPr marL="0" indent="0">
              <a:buNone/>
            </a:pPr>
            <a:endParaRPr lang="en-US" dirty="0"/>
          </a:p>
          <a:p>
            <a:pPr algn="just"/>
            <a:endParaRPr lang="en-IN" dirty="0"/>
          </a:p>
        </p:txBody>
      </p:sp>
    </p:spTree>
    <p:extLst>
      <p:ext uri="{BB962C8B-B14F-4D97-AF65-F5344CB8AC3E}">
        <p14:creationId xmlns:p14="http://schemas.microsoft.com/office/powerpoint/2010/main" val="378522717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smtClean="0"/>
              <a:t>Docker network commands</a:t>
            </a:r>
            <a:endParaRPr lang="en-IN" dirty="0"/>
          </a:p>
        </p:txBody>
      </p:sp>
      <p:pic>
        <p:nvPicPr>
          <p:cNvPr id="4" name="Picture 3"/>
          <p:cNvPicPr>
            <a:picLocks noChangeAspect="1"/>
          </p:cNvPicPr>
          <p:nvPr/>
        </p:nvPicPr>
        <p:blipFill>
          <a:blip r:embed="rId2"/>
          <a:stretch>
            <a:fillRect/>
          </a:stretch>
        </p:blipFill>
        <p:spPr>
          <a:xfrm>
            <a:off x="2011681" y="1728216"/>
            <a:ext cx="7370064" cy="3758184"/>
          </a:xfrm>
          <a:prstGeom prst="rect">
            <a:avLst/>
          </a:prstGeom>
        </p:spPr>
      </p:pic>
    </p:spTree>
    <p:extLst>
      <p:ext uri="{BB962C8B-B14F-4D97-AF65-F5344CB8AC3E}">
        <p14:creationId xmlns:p14="http://schemas.microsoft.com/office/powerpoint/2010/main" val="92929139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1348735" y="202482"/>
            <a:ext cx="8382119" cy="607027"/>
          </a:xfrm>
        </p:spPr>
        <p:txBody>
          <a:bodyPr/>
          <a:lstStyle/>
          <a:p>
            <a:r>
              <a:rPr lang="en-US" dirty="0" smtClean="0"/>
              <a:t>Hands on</a:t>
            </a:r>
            <a:endParaRPr lang="en-IN" dirty="0"/>
          </a:p>
        </p:txBody>
      </p:sp>
      <p:sp>
        <p:nvSpPr>
          <p:cNvPr id="3" name="Text Placeholder 2"/>
          <p:cNvSpPr>
            <a:spLocks noGrp="1"/>
          </p:cNvSpPr>
          <p:nvPr>
            <p:ph type="body" sz="quarter" idx="14"/>
          </p:nvPr>
        </p:nvSpPr>
        <p:spPr>
          <a:xfrm>
            <a:off x="1348735" y="1036966"/>
            <a:ext cx="8151501" cy="914400"/>
          </a:xfrm>
        </p:spPr>
        <p:txBody>
          <a:bodyPr/>
          <a:lstStyle/>
          <a:p>
            <a:r>
              <a:rPr lang="en-IN" dirty="0"/>
              <a:t>The default </a:t>
            </a:r>
            <a:r>
              <a:rPr lang="en-IN" b="1" dirty="0"/>
              <a:t>bridge</a:t>
            </a:r>
            <a:r>
              <a:rPr lang="en-IN" dirty="0"/>
              <a:t> network</a:t>
            </a:r>
          </a:p>
        </p:txBody>
      </p:sp>
      <p:pic>
        <p:nvPicPr>
          <p:cNvPr id="5" name="Picture 4"/>
          <p:cNvPicPr>
            <a:picLocks noChangeAspect="1"/>
          </p:cNvPicPr>
          <p:nvPr/>
        </p:nvPicPr>
        <p:blipFill>
          <a:blip r:embed="rId2"/>
          <a:stretch>
            <a:fillRect/>
          </a:stretch>
        </p:blipFill>
        <p:spPr>
          <a:xfrm>
            <a:off x="5961887" y="1784678"/>
            <a:ext cx="5641712" cy="2458138"/>
          </a:xfrm>
          <a:prstGeom prst="rect">
            <a:avLst/>
          </a:prstGeom>
        </p:spPr>
      </p:pic>
      <p:pic>
        <p:nvPicPr>
          <p:cNvPr id="8" name="Picture 7"/>
          <p:cNvPicPr>
            <a:picLocks noChangeAspect="1"/>
          </p:cNvPicPr>
          <p:nvPr/>
        </p:nvPicPr>
        <p:blipFill>
          <a:blip r:embed="rId3"/>
          <a:stretch>
            <a:fillRect/>
          </a:stretch>
        </p:blipFill>
        <p:spPr>
          <a:xfrm>
            <a:off x="585216" y="1784678"/>
            <a:ext cx="5166359" cy="1066800"/>
          </a:xfrm>
          <a:prstGeom prst="rect">
            <a:avLst/>
          </a:prstGeom>
        </p:spPr>
      </p:pic>
      <p:sp>
        <p:nvSpPr>
          <p:cNvPr id="9" name="TextBox 8"/>
          <p:cNvSpPr txBox="1"/>
          <p:nvPr/>
        </p:nvSpPr>
        <p:spPr>
          <a:xfrm>
            <a:off x="6497390" y="4485016"/>
            <a:ext cx="4570707" cy="1477328"/>
          </a:xfrm>
          <a:prstGeom prst="rect">
            <a:avLst/>
          </a:prstGeom>
          <a:noFill/>
          <a:ln cmpd="dbl">
            <a:solidFill>
              <a:schemeClr val="accent1"/>
            </a:solidFill>
          </a:ln>
        </p:spPr>
        <p:txBody>
          <a:bodyPr wrap="square" rtlCol="0">
            <a:spAutoFit/>
          </a:bodyPr>
          <a:lstStyle/>
          <a:p>
            <a:r>
              <a:rPr lang="en-IN" dirty="0" err="1"/>
              <a:t>docker</a:t>
            </a:r>
            <a:r>
              <a:rPr lang="en-IN" dirty="0"/>
              <a:t> network ls</a:t>
            </a:r>
          </a:p>
          <a:p>
            <a:r>
              <a:rPr lang="en-IN" dirty="0" err="1" smtClean="0"/>
              <a:t>docker</a:t>
            </a:r>
            <a:r>
              <a:rPr lang="en-IN" dirty="0" smtClean="0"/>
              <a:t> </a:t>
            </a:r>
            <a:r>
              <a:rPr lang="en-IN" dirty="0"/>
              <a:t>run -</a:t>
            </a:r>
            <a:r>
              <a:rPr lang="en-IN" dirty="0" err="1"/>
              <a:t>itd</a:t>
            </a:r>
            <a:r>
              <a:rPr lang="en-IN" dirty="0"/>
              <a:t> --name=</a:t>
            </a:r>
            <a:r>
              <a:rPr lang="en-IN" dirty="0" err="1"/>
              <a:t>networktest</a:t>
            </a:r>
            <a:r>
              <a:rPr lang="en-IN" dirty="0"/>
              <a:t> </a:t>
            </a:r>
            <a:r>
              <a:rPr lang="en-IN" dirty="0" err="1"/>
              <a:t>ubuntu</a:t>
            </a:r>
            <a:endParaRPr lang="en-IN" dirty="0"/>
          </a:p>
          <a:p>
            <a:r>
              <a:rPr lang="en-IN" dirty="0" err="1"/>
              <a:t>docker</a:t>
            </a:r>
            <a:r>
              <a:rPr lang="en-IN" dirty="0"/>
              <a:t> network inspect bridge</a:t>
            </a:r>
          </a:p>
          <a:p>
            <a:endParaRPr lang="en-IN" dirty="0"/>
          </a:p>
          <a:p>
            <a:r>
              <a:rPr lang="en-IN" dirty="0" err="1"/>
              <a:t>docker</a:t>
            </a:r>
            <a:r>
              <a:rPr lang="en-IN" dirty="0"/>
              <a:t> network disconnect bridge </a:t>
            </a:r>
            <a:r>
              <a:rPr lang="en-IN" dirty="0" err="1"/>
              <a:t>networktest</a:t>
            </a:r>
            <a:endParaRPr lang="en-IN" dirty="0"/>
          </a:p>
        </p:txBody>
      </p:sp>
      <p:pic>
        <p:nvPicPr>
          <p:cNvPr id="10" name="Picture 9"/>
          <p:cNvPicPr>
            <a:picLocks noChangeAspect="1"/>
          </p:cNvPicPr>
          <p:nvPr/>
        </p:nvPicPr>
        <p:blipFill>
          <a:blip r:embed="rId4"/>
          <a:stretch>
            <a:fillRect/>
          </a:stretch>
        </p:blipFill>
        <p:spPr>
          <a:xfrm>
            <a:off x="585216" y="2926535"/>
            <a:ext cx="5166359" cy="3377534"/>
          </a:xfrm>
          <a:prstGeom prst="rect">
            <a:avLst/>
          </a:prstGeom>
        </p:spPr>
      </p:pic>
    </p:spTree>
    <p:extLst>
      <p:ext uri="{BB962C8B-B14F-4D97-AF65-F5344CB8AC3E}">
        <p14:creationId xmlns:p14="http://schemas.microsoft.com/office/powerpoint/2010/main" val="3998531506"/>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1357879" y="304563"/>
            <a:ext cx="8382119" cy="607027"/>
          </a:xfrm>
        </p:spPr>
        <p:txBody>
          <a:bodyPr/>
          <a:lstStyle/>
          <a:p>
            <a:r>
              <a:rPr lang="en-US" dirty="0" smtClean="0"/>
              <a:t>User defined network</a:t>
            </a:r>
            <a:endParaRPr lang="en-IN" dirty="0"/>
          </a:p>
        </p:txBody>
      </p:sp>
      <p:sp>
        <p:nvSpPr>
          <p:cNvPr id="3" name="Text Placeholder 2"/>
          <p:cNvSpPr>
            <a:spLocks noGrp="1"/>
          </p:cNvSpPr>
          <p:nvPr>
            <p:ph type="body" sz="quarter" idx="14"/>
          </p:nvPr>
        </p:nvSpPr>
        <p:spPr>
          <a:xfrm>
            <a:off x="6492240" y="4526833"/>
            <a:ext cx="4663440" cy="1600200"/>
          </a:xfrm>
        </p:spPr>
        <p:txBody>
          <a:bodyPr/>
          <a:lstStyle/>
          <a:p>
            <a:r>
              <a:rPr lang="en-IN" sz="1400" b="1" dirty="0" err="1"/>
              <a:t>docker</a:t>
            </a:r>
            <a:r>
              <a:rPr lang="en-IN" sz="1400" b="1" dirty="0"/>
              <a:t> network create my-net</a:t>
            </a:r>
          </a:p>
          <a:p>
            <a:r>
              <a:rPr lang="en-IN" sz="1400" b="1" dirty="0" err="1"/>
              <a:t>docker</a:t>
            </a:r>
            <a:r>
              <a:rPr lang="en-IN" sz="1400" b="1" dirty="0"/>
              <a:t> network ls</a:t>
            </a:r>
          </a:p>
          <a:p>
            <a:r>
              <a:rPr lang="en-IN" sz="1400" b="1" dirty="0" err="1"/>
              <a:t>docker</a:t>
            </a:r>
            <a:r>
              <a:rPr lang="en-IN" sz="1400" b="1" dirty="0"/>
              <a:t> run -d --net my-net -p 3002:80 </a:t>
            </a:r>
            <a:r>
              <a:rPr lang="en-IN" sz="1400" b="1" dirty="0" err="1"/>
              <a:t>nginx:latest</a:t>
            </a:r>
            <a:endParaRPr lang="en-IN" sz="1400" b="1" dirty="0"/>
          </a:p>
          <a:p>
            <a:r>
              <a:rPr lang="en-IN" sz="1400" b="1" dirty="0" err="1"/>
              <a:t>docker</a:t>
            </a:r>
            <a:r>
              <a:rPr lang="en-IN" sz="1400" b="1" dirty="0"/>
              <a:t> inspect my-net</a:t>
            </a:r>
          </a:p>
          <a:p>
            <a:r>
              <a:rPr lang="en-IN" sz="1400" b="1" dirty="0" smtClean="0"/>
              <a:t>localhost:3002  </a:t>
            </a:r>
            <a:endParaRPr lang="en-IN" sz="1400" b="1" dirty="0"/>
          </a:p>
        </p:txBody>
      </p:sp>
      <p:pic>
        <p:nvPicPr>
          <p:cNvPr id="6" name="Picture 5"/>
          <p:cNvPicPr>
            <a:picLocks noChangeAspect="1"/>
          </p:cNvPicPr>
          <p:nvPr/>
        </p:nvPicPr>
        <p:blipFill>
          <a:blip r:embed="rId2"/>
          <a:stretch>
            <a:fillRect/>
          </a:stretch>
        </p:blipFill>
        <p:spPr>
          <a:xfrm>
            <a:off x="713233" y="4141142"/>
            <a:ext cx="5074919" cy="1276350"/>
          </a:xfrm>
          <a:prstGeom prst="rect">
            <a:avLst/>
          </a:prstGeom>
        </p:spPr>
      </p:pic>
      <p:sp>
        <p:nvSpPr>
          <p:cNvPr id="7" name="Rectangle 6"/>
          <p:cNvSpPr/>
          <p:nvPr/>
        </p:nvSpPr>
        <p:spPr>
          <a:xfrm>
            <a:off x="781895" y="939445"/>
            <a:ext cx="5955476" cy="369332"/>
          </a:xfrm>
          <a:prstGeom prst="rect">
            <a:avLst/>
          </a:prstGeom>
        </p:spPr>
        <p:txBody>
          <a:bodyPr wrap="none">
            <a:spAutoFit/>
          </a:bodyPr>
          <a:lstStyle/>
          <a:p>
            <a:r>
              <a:rPr lang="en-US" dirty="0" smtClean="0">
                <a:solidFill>
                  <a:srgbClr val="000000"/>
                </a:solidFill>
                <a:latin typeface="Roboto"/>
              </a:rPr>
              <a:t>Create and connect </a:t>
            </a:r>
            <a:r>
              <a:rPr lang="en-US" dirty="0">
                <a:solidFill>
                  <a:srgbClr val="000000"/>
                </a:solidFill>
                <a:latin typeface="Roboto"/>
              </a:rPr>
              <a:t>a container to a user-defined bridge</a:t>
            </a:r>
            <a:endParaRPr lang="en-US" b="0" i="0" dirty="0">
              <a:solidFill>
                <a:srgbClr val="000000"/>
              </a:solidFill>
              <a:effectLst/>
              <a:latin typeface="Roboto"/>
            </a:endParaRPr>
          </a:p>
        </p:txBody>
      </p:sp>
      <p:pic>
        <p:nvPicPr>
          <p:cNvPr id="9" name="Picture 8"/>
          <p:cNvPicPr>
            <a:picLocks noChangeAspect="1"/>
          </p:cNvPicPr>
          <p:nvPr/>
        </p:nvPicPr>
        <p:blipFill>
          <a:blip r:embed="rId3"/>
          <a:stretch>
            <a:fillRect/>
          </a:stretch>
        </p:blipFill>
        <p:spPr>
          <a:xfrm>
            <a:off x="781895" y="1383834"/>
            <a:ext cx="5006257" cy="2561474"/>
          </a:xfrm>
          <a:prstGeom prst="rect">
            <a:avLst/>
          </a:prstGeom>
        </p:spPr>
      </p:pic>
      <p:pic>
        <p:nvPicPr>
          <p:cNvPr id="10" name="Picture 9"/>
          <p:cNvPicPr>
            <a:picLocks noChangeAspect="1"/>
          </p:cNvPicPr>
          <p:nvPr/>
        </p:nvPicPr>
        <p:blipFill>
          <a:blip r:embed="rId4"/>
          <a:stretch>
            <a:fillRect/>
          </a:stretch>
        </p:blipFill>
        <p:spPr>
          <a:xfrm>
            <a:off x="781895" y="5455158"/>
            <a:ext cx="5161704" cy="1009650"/>
          </a:xfrm>
          <a:prstGeom prst="rect">
            <a:avLst/>
          </a:prstGeom>
        </p:spPr>
      </p:pic>
      <p:pic>
        <p:nvPicPr>
          <p:cNvPr id="17" name="Picture 16"/>
          <p:cNvPicPr>
            <a:picLocks noChangeAspect="1"/>
          </p:cNvPicPr>
          <p:nvPr/>
        </p:nvPicPr>
        <p:blipFill>
          <a:blip r:embed="rId5"/>
          <a:stretch>
            <a:fillRect/>
          </a:stretch>
        </p:blipFill>
        <p:spPr>
          <a:xfrm>
            <a:off x="6196500" y="1334976"/>
            <a:ext cx="5593080" cy="3097160"/>
          </a:xfrm>
          <a:prstGeom prst="rect">
            <a:avLst/>
          </a:prstGeom>
        </p:spPr>
      </p:pic>
      <p:cxnSp>
        <p:nvCxnSpPr>
          <p:cNvPr id="19" name="Straight Arrow Connector 18"/>
          <p:cNvCxnSpPr/>
          <p:nvPr/>
        </p:nvCxnSpPr>
        <p:spPr>
          <a:xfrm flipV="1">
            <a:off x="3759633" y="3992118"/>
            <a:ext cx="2907792" cy="23865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Rectangle 23"/>
          <p:cNvSpPr/>
          <p:nvPr/>
        </p:nvSpPr>
        <p:spPr>
          <a:xfrm>
            <a:off x="7964424" y="4242816"/>
            <a:ext cx="950976" cy="118872"/>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6572379"/>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1348735" y="258051"/>
            <a:ext cx="8382119" cy="607027"/>
          </a:xfrm>
        </p:spPr>
        <p:txBody>
          <a:bodyPr/>
          <a:lstStyle/>
          <a:p>
            <a:r>
              <a:rPr lang="en-IN" b="0" dirty="0"/>
              <a:t>Test network connectivity</a:t>
            </a:r>
          </a:p>
          <a:p>
            <a:endParaRPr lang="en-IN" dirty="0"/>
          </a:p>
        </p:txBody>
      </p:sp>
      <p:sp>
        <p:nvSpPr>
          <p:cNvPr id="4" name="Rectangle 1"/>
          <p:cNvSpPr>
            <a:spLocks noGrp="1" noChangeArrowheads="1"/>
          </p:cNvSpPr>
          <p:nvPr>
            <p:ph type="body" sz="quarter" idx="14"/>
          </p:nvPr>
        </p:nvSpPr>
        <p:spPr bwMode="auto">
          <a:xfrm>
            <a:off x="1010407" y="945466"/>
            <a:ext cx="9913314" cy="1656864"/>
          </a:xfrm>
          <a:prstGeom prst="rect">
            <a:avLst/>
          </a:prstGeom>
          <a:noFill/>
          <a:ln>
            <a:noFill/>
          </a:ln>
          <a:effectLst/>
        </p:spPr>
        <p:txBody>
          <a:bodyPr vert="horz" wrap="square" lIns="91440" tIns="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nSpc>
                <a:spcPct val="150000"/>
              </a:lnSpc>
            </a:pPr>
            <a:r>
              <a:rPr lang="en-US" altLang="en-US" sz="1800" dirty="0">
                <a:solidFill>
                  <a:srgbClr val="000000"/>
                </a:solidFill>
                <a:latin typeface="Roboto"/>
              </a:rPr>
              <a:t>The output to the previous </a:t>
            </a:r>
            <a:r>
              <a:rPr lang="en-US" altLang="en-US" sz="1800" dirty="0" err="1">
                <a:solidFill>
                  <a:srgbClr val="000000"/>
                </a:solidFill>
                <a:latin typeface="Roboto"/>
              </a:rPr>
              <a:t>docker</a:t>
            </a:r>
            <a:r>
              <a:rPr lang="en-US" altLang="en-US" sz="1800" dirty="0">
                <a:solidFill>
                  <a:srgbClr val="000000"/>
                </a:solidFill>
                <a:latin typeface="Roboto"/>
              </a:rPr>
              <a:t> network inspect command shows the IP address of the new container. In the previous example it is “</a:t>
            </a:r>
            <a:r>
              <a:rPr lang="en-US" altLang="en-US" sz="1800" dirty="0" smtClean="0">
                <a:solidFill>
                  <a:srgbClr val="000000"/>
                </a:solidFill>
                <a:latin typeface="Roboto"/>
              </a:rPr>
              <a:t>172.19.0.2</a:t>
            </a:r>
            <a:r>
              <a:rPr lang="en-US" altLang="en-US" sz="1800" dirty="0">
                <a:solidFill>
                  <a:srgbClr val="000000"/>
                </a:solidFill>
                <a:latin typeface="Roboto"/>
              </a:rPr>
              <a:t>” but yours might be different. </a:t>
            </a:r>
          </a:p>
          <a:p>
            <a:pPr>
              <a:lnSpc>
                <a:spcPct val="150000"/>
              </a:lnSpc>
            </a:pPr>
            <a:r>
              <a:rPr lang="en-US" altLang="en-US" sz="1800" dirty="0" smtClean="0">
                <a:solidFill>
                  <a:srgbClr val="000000"/>
                </a:solidFill>
                <a:latin typeface="Roboto"/>
              </a:rPr>
              <a:t>You can get the IP from the command line by the following command</a:t>
            </a:r>
          </a:p>
          <a:p>
            <a:pPr>
              <a:lnSpc>
                <a:spcPct val="150000"/>
              </a:lnSpc>
            </a:pPr>
            <a:r>
              <a:rPr lang="en-US" altLang="en-US" sz="1800" dirty="0" err="1">
                <a:solidFill>
                  <a:srgbClr val="000000"/>
                </a:solidFill>
                <a:latin typeface="Roboto"/>
              </a:rPr>
              <a:t>docker</a:t>
            </a:r>
            <a:r>
              <a:rPr lang="en-US" altLang="en-US" sz="1800" dirty="0">
                <a:solidFill>
                  <a:srgbClr val="000000"/>
                </a:solidFill>
                <a:latin typeface="Roboto"/>
              </a:rPr>
              <a:t> inspect -f '{{</a:t>
            </a:r>
            <a:r>
              <a:rPr lang="en-US" altLang="en-US" sz="1800" dirty="0" err="1">
                <a:solidFill>
                  <a:srgbClr val="000000"/>
                </a:solidFill>
                <a:latin typeface="Roboto"/>
              </a:rPr>
              <a:t>range.NetworkSettings.Networks</a:t>
            </a:r>
            <a:r>
              <a:rPr lang="en-US" altLang="en-US" sz="1800" dirty="0">
                <a:solidFill>
                  <a:srgbClr val="000000"/>
                </a:solidFill>
                <a:latin typeface="Roboto"/>
              </a:rPr>
              <a:t>}}{{.</a:t>
            </a:r>
            <a:r>
              <a:rPr lang="en-US" altLang="en-US" sz="1800" dirty="0" err="1">
                <a:solidFill>
                  <a:srgbClr val="000000"/>
                </a:solidFill>
                <a:latin typeface="Roboto"/>
              </a:rPr>
              <a:t>IPAddress</a:t>
            </a:r>
            <a:r>
              <a:rPr lang="en-US" altLang="en-US" sz="1800" dirty="0">
                <a:solidFill>
                  <a:srgbClr val="000000"/>
                </a:solidFill>
                <a:latin typeface="Roboto"/>
              </a:rPr>
              <a:t>}}{{end}}' </a:t>
            </a:r>
            <a:r>
              <a:rPr lang="en-US" altLang="en-US" sz="1800" dirty="0" smtClean="0">
                <a:solidFill>
                  <a:srgbClr val="000000"/>
                </a:solidFill>
                <a:latin typeface="Roboto"/>
              </a:rPr>
              <a:t>&lt;</a:t>
            </a:r>
            <a:r>
              <a:rPr lang="en-US" altLang="en-US" sz="1800" dirty="0" err="1" smtClean="0">
                <a:solidFill>
                  <a:srgbClr val="000000"/>
                </a:solidFill>
                <a:latin typeface="Roboto"/>
              </a:rPr>
              <a:t>cont_id</a:t>
            </a:r>
            <a:r>
              <a:rPr lang="en-US" altLang="en-US" sz="1800" dirty="0" smtClean="0">
                <a:solidFill>
                  <a:srgbClr val="000000"/>
                </a:solidFill>
                <a:latin typeface="Roboto"/>
              </a:rPr>
              <a:t>&gt;</a:t>
            </a:r>
            <a:endParaRPr lang="en-US" altLang="en-US" sz="1800" dirty="0">
              <a:solidFill>
                <a:srgbClr val="000000"/>
              </a:solidFill>
              <a:latin typeface="Roboto"/>
            </a:endParaRPr>
          </a:p>
        </p:txBody>
      </p:sp>
      <p:pic>
        <p:nvPicPr>
          <p:cNvPr id="6" name="Picture 5"/>
          <p:cNvPicPr>
            <a:picLocks noChangeAspect="1"/>
          </p:cNvPicPr>
          <p:nvPr/>
        </p:nvPicPr>
        <p:blipFill>
          <a:blip r:embed="rId2"/>
          <a:stretch>
            <a:fillRect/>
          </a:stretch>
        </p:blipFill>
        <p:spPr>
          <a:xfrm>
            <a:off x="1348735" y="2633856"/>
            <a:ext cx="8267700" cy="533400"/>
          </a:xfrm>
          <a:prstGeom prst="rect">
            <a:avLst/>
          </a:prstGeom>
        </p:spPr>
      </p:pic>
      <p:pic>
        <p:nvPicPr>
          <p:cNvPr id="7" name="Picture 6"/>
          <p:cNvPicPr>
            <a:picLocks noChangeAspect="1"/>
          </p:cNvPicPr>
          <p:nvPr/>
        </p:nvPicPr>
        <p:blipFill>
          <a:blip r:embed="rId3"/>
          <a:stretch>
            <a:fillRect/>
          </a:stretch>
        </p:blipFill>
        <p:spPr>
          <a:xfrm>
            <a:off x="1147567" y="3675888"/>
            <a:ext cx="4993195" cy="3061525"/>
          </a:xfrm>
          <a:prstGeom prst="rect">
            <a:avLst/>
          </a:prstGeom>
        </p:spPr>
      </p:pic>
      <p:sp>
        <p:nvSpPr>
          <p:cNvPr id="9" name="TextBox 8"/>
          <p:cNvSpPr txBox="1"/>
          <p:nvPr/>
        </p:nvSpPr>
        <p:spPr>
          <a:xfrm>
            <a:off x="1021074" y="3236906"/>
            <a:ext cx="9412229" cy="369332"/>
          </a:xfrm>
          <a:prstGeom prst="rect">
            <a:avLst/>
          </a:prstGeom>
          <a:noFill/>
        </p:spPr>
        <p:txBody>
          <a:bodyPr wrap="square" rtlCol="0">
            <a:spAutoFit/>
          </a:bodyPr>
          <a:lstStyle/>
          <a:p>
            <a:pPr marL="285750" indent="-285750">
              <a:buFont typeface="Arial" panose="020B0604020202020204" pitchFamily="34" charset="0"/>
              <a:buChar char="•"/>
            </a:pPr>
            <a:r>
              <a:rPr lang="en-US" dirty="0" smtClean="0"/>
              <a:t>Then user </a:t>
            </a:r>
            <a:r>
              <a:rPr lang="en-US" dirty="0" err="1" smtClean="0"/>
              <a:t>docker</a:t>
            </a:r>
            <a:r>
              <a:rPr lang="en-US" dirty="0" smtClean="0"/>
              <a:t> exec with curl command to reach the </a:t>
            </a:r>
            <a:r>
              <a:rPr lang="en-US" dirty="0" err="1" smtClean="0"/>
              <a:t>nginx</a:t>
            </a:r>
            <a:r>
              <a:rPr lang="en-US" dirty="0" smtClean="0"/>
              <a:t> website from the </a:t>
            </a:r>
            <a:r>
              <a:rPr lang="en-US" dirty="0" err="1" smtClean="0"/>
              <a:t>docker</a:t>
            </a:r>
            <a:r>
              <a:rPr lang="en-US" dirty="0" smtClean="0"/>
              <a:t> host</a:t>
            </a:r>
            <a:endParaRPr lang="en-IN" dirty="0"/>
          </a:p>
        </p:txBody>
      </p:sp>
      <p:sp>
        <p:nvSpPr>
          <p:cNvPr id="10" name="TextBox 9"/>
          <p:cNvSpPr txBox="1"/>
          <p:nvPr/>
        </p:nvSpPr>
        <p:spPr>
          <a:xfrm>
            <a:off x="6437376" y="3794760"/>
            <a:ext cx="5522976" cy="1631216"/>
          </a:xfrm>
          <a:prstGeom prst="rect">
            <a:avLst/>
          </a:prstGeom>
          <a:noFill/>
          <a:ln>
            <a:solidFill>
              <a:srgbClr val="FFFF00"/>
            </a:solidFill>
          </a:ln>
        </p:spPr>
        <p:txBody>
          <a:bodyPr wrap="square" rtlCol="0">
            <a:spAutoFit/>
          </a:bodyPr>
          <a:lstStyle/>
          <a:p>
            <a:pPr marL="285750" indent="-285750">
              <a:buFont typeface="Arial" panose="020B0604020202020204" pitchFamily="34" charset="0"/>
              <a:buChar char="•"/>
            </a:pPr>
            <a:r>
              <a:rPr lang="en-US" dirty="0" err="1"/>
              <a:t>d</a:t>
            </a:r>
            <a:r>
              <a:rPr lang="en-US" dirty="0" err="1" smtClean="0"/>
              <a:t>ocker</a:t>
            </a:r>
            <a:r>
              <a:rPr lang="en-US" dirty="0" smtClean="0"/>
              <a:t> </a:t>
            </a:r>
            <a:r>
              <a:rPr lang="en-US" dirty="0" err="1" smtClean="0"/>
              <a:t>ps</a:t>
            </a:r>
            <a:r>
              <a:rPr lang="en-US" dirty="0" smtClean="0"/>
              <a:t> -a</a:t>
            </a:r>
            <a:endParaRPr lang="en-IN" dirty="0" smtClean="0"/>
          </a:p>
          <a:p>
            <a:pPr marL="285750" indent="-285750">
              <a:buFont typeface="Arial" panose="020B0604020202020204" pitchFamily="34" charset="0"/>
              <a:buChar char="•"/>
            </a:pPr>
            <a:r>
              <a:rPr lang="en-IN" sz="1400" dirty="0" err="1" smtClean="0"/>
              <a:t>docker</a:t>
            </a:r>
            <a:r>
              <a:rPr lang="en-IN" sz="1400" dirty="0" smtClean="0"/>
              <a:t> </a:t>
            </a:r>
            <a:r>
              <a:rPr lang="en-IN" sz="1400" dirty="0"/>
              <a:t>inspect -f '{{</a:t>
            </a:r>
            <a:r>
              <a:rPr lang="en-IN" sz="1400" dirty="0" err="1"/>
              <a:t>range.NetworkSettings.Networks</a:t>
            </a:r>
            <a:r>
              <a:rPr lang="en-IN" sz="1400" dirty="0"/>
              <a:t>}}{{.</a:t>
            </a:r>
            <a:r>
              <a:rPr lang="en-IN" sz="1400" dirty="0" err="1"/>
              <a:t>IPAddress</a:t>
            </a:r>
            <a:r>
              <a:rPr lang="en-IN" sz="1400" dirty="0"/>
              <a:t>}}{{end}}'  </a:t>
            </a:r>
            <a:r>
              <a:rPr lang="en-IN" sz="1400" dirty="0" smtClean="0"/>
              <a:t> &lt;</a:t>
            </a:r>
            <a:r>
              <a:rPr lang="en-IN" sz="1400" dirty="0" err="1" smtClean="0"/>
              <a:t>cont_id</a:t>
            </a:r>
            <a:r>
              <a:rPr lang="en-IN" sz="1400" dirty="0" smtClean="0"/>
              <a:t>&gt;</a:t>
            </a:r>
          </a:p>
          <a:p>
            <a:pPr marL="285750" indent="-285750">
              <a:buFont typeface="Arial" panose="020B0604020202020204" pitchFamily="34" charset="0"/>
              <a:buChar char="•"/>
            </a:pPr>
            <a:r>
              <a:rPr lang="en-US" dirty="0" err="1"/>
              <a:t>d</a:t>
            </a:r>
            <a:r>
              <a:rPr lang="en-US" dirty="0" err="1" smtClean="0"/>
              <a:t>ocker</a:t>
            </a:r>
            <a:r>
              <a:rPr lang="en-US" dirty="0" smtClean="0"/>
              <a:t> exec –it &lt;</a:t>
            </a:r>
            <a:r>
              <a:rPr lang="en-US" dirty="0" err="1" smtClean="0"/>
              <a:t>cont_id</a:t>
            </a:r>
            <a:r>
              <a:rPr lang="en-US" dirty="0" smtClean="0"/>
              <a:t>&gt; &lt;</a:t>
            </a:r>
            <a:r>
              <a:rPr lang="en-US" dirty="0" err="1" smtClean="0"/>
              <a:t>ip</a:t>
            </a:r>
            <a:r>
              <a:rPr lang="en-US" dirty="0" smtClean="0"/>
              <a:t>&gt;</a:t>
            </a:r>
          </a:p>
          <a:p>
            <a:pPr marL="285750" indent="-285750">
              <a:buFont typeface="Arial" panose="020B0604020202020204" pitchFamily="34" charset="0"/>
              <a:buChar char="•"/>
            </a:pPr>
            <a:r>
              <a:rPr lang="en-US" dirty="0" smtClean="0"/>
              <a:t>Remove container, image and then remove network</a:t>
            </a:r>
          </a:p>
          <a:p>
            <a:pPr marL="285750" indent="-285750">
              <a:buFont typeface="Arial" panose="020B0604020202020204" pitchFamily="34" charset="0"/>
              <a:buChar char="•"/>
            </a:pPr>
            <a:r>
              <a:rPr lang="en-US" dirty="0" err="1" smtClean="0"/>
              <a:t>docker</a:t>
            </a:r>
            <a:r>
              <a:rPr lang="en-US" dirty="0" smtClean="0"/>
              <a:t> network </a:t>
            </a:r>
            <a:r>
              <a:rPr lang="en-US" dirty="0" err="1" smtClean="0"/>
              <a:t>rm</a:t>
            </a:r>
            <a:r>
              <a:rPr lang="en-US" dirty="0" smtClean="0"/>
              <a:t> my-net</a:t>
            </a:r>
            <a:endParaRPr lang="en-IN" dirty="0"/>
          </a:p>
        </p:txBody>
      </p:sp>
    </p:spTree>
    <p:extLst>
      <p:ext uri="{BB962C8B-B14F-4D97-AF65-F5344CB8AC3E}">
        <p14:creationId xmlns:p14="http://schemas.microsoft.com/office/powerpoint/2010/main" val="23798715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err="1" smtClean="0"/>
              <a:t>Docker</a:t>
            </a:r>
            <a:r>
              <a:rPr lang="en-US" dirty="0" smtClean="0"/>
              <a:t> Architecture</a:t>
            </a:r>
            <a:endParaRPr lang="en-US" dirty="0"/>
          </a:p>
        </p:txBody>
      </p:sp>
      <p:pic>
        <p:nvPicPr>
          <p:cNvPr id="1026" name="Picture 2"/>
          <p:cNvPicPr>
            <a:picLocks noChangeAspect="1" noChangeArrowheads="1"/>
          </p:cNvPicPr>
          <p:nvPr/>
        </p:nvPicPr>
        <p:blipFill>
          <a:blip r:embed="rId2"/>
          <a:srcRect/>
          <a:stretch>
            <a:fillRect/>
          </a:stretch>
        </p:blipFill>
        <p:spPr bwMode="auto">
          <a:xfrm>
            <a:off x="2535551" y="2095959"/>
            <a:ext cx="6508750" cy="3797300"/>
          </a:xfrm>
          <a:prstGeom prst="rect">
            <a:avLst/>
          </a:prstGeom>
          <a:noFill/>
          <a:ln w="9525">
            <a:noFill/>
            <a:miter lim="800000"/>
            <a:headEnd/>
            <a:tailEnd/>
          </a:ln>
          <a:effectLst/>
        </p:spPr>
      </p:pic>
    </p:spTree>
    <p:extLst>
      <p:ext uri="{BB962C8B-B14F-4D97-AF65-F5344CB8AC3E}">
        <p14:creationId xmlns:p14="http://schemas.microsoft.com/office/powerpoint/2010/main" val="1532193630"/>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4"/>
          </p:nvPr>
        </p:nvSpPr>
        <p:spPr>
          <a:xfrm>
            <a:off x="1377623" y="1770316"/>
            <a:ext cx="6304793" cy="4237292"/>
          </a:xfrm>
        </p:spPr>
        <p:txBody>
          <a:bodyPr/>
          <a:lstStyle/>
          <a:p>
            <a:pPr algn="just"/>
            <a:r>
              <a:rPr lang="en-US" altLang="en-US" sz="2000" b="1" dirty="0">
                <a:solidFill>
                  <a:schemeClr val="tx1"/>
                </a:solidFill>
                <a:latin typeface="Inter"/>
              </a:rPr>
              <a:t>What is the </a:t>
            </a:r>
            <a:r>
              <a:rPr lang="en-US" altLang="en-US" sz="1200" b="1" dirty="0">
                <a:solidFill>
                  <a:schemeClr val="tx1"/>
                </a:solidFill>
                <a:latin typeface="var(--wp--custom--font-stack--monospace)"/>
              </a:rPr>
              <a:t>none</a:t>
            </a:r>
            <a:r>
              <a:rPr lang="en-US" altLang="en-US" sz="2000" b="1" dirty="0">
                <a:solidFill>
                  <a:schemeClr val="tx1"/>
                </a:solidFill>
                <a:latin typeface="Inter"/>
              </a:rPr>
              <a:t> network driver?</a:t>
            </a:r>
          </a:p>
          <a:p>
            <a:pPr lvl="0" algn="just"/>
            <a:r>
              <a:rPr lang="en-US" altLang="en-US" sz="2000" dirty="0" smtClean="0">
                <a:solidFill>
                  <a:schemeClr val="tx1"/>
                </a:solidFill>
                <a:latin typeface="Inter"/>
              </a:rPr>
              <a:t>The</a:t>
            </a:r>
            <a:r>
              <a:rPr lang="en-US" altLang="en-US" sz="2000" dirty="0">
                <a:solidFill>
                  <a:schemeClr val="tx1"/>
                </a:solidFill>
                <a:latin typeface="Inter"/>
              </a:rPr>
              <a:t> </a:t>
            </a:r>
            <a:r>
              <a:rPr lang="en-US" altLang="en-US" sz="2000" dirty="0">
                <a:solidFill>
                  <a:schemeClr val="tx1"/>
                </a:solidFill>
                <a:latin typeface="var(--wp--custom--font-stack--monospace)"/>
              </a:rPr>
              <a:t>none</a:t>
            </a:r>
            <a:r>
              <a:rPr lang="en-US" altLang="en-US" sz="2000" dirty="0">
                <a:solidFill>
                  <a:schemeClr val="tx1"/>
                </a:solidFill>
                <a:latin typeface="Inter"/>
              </a:rPr>
              <a:t> driver simply disables networking for a container, making it isolated from other containers.</a:t>
            </a:r>
            <a:r>
              <a:rPr lang="en-US" altLang="en-US" sz="1050" dirty="0">
                <a:solidFill>
                  <a:schemeClr val="tx1"/>
                </a:solidFill>
              </a:rPr>
              <a:t> </a:t>
            </a:r>
            <a:endParaRPr lang="en-US" altLang="en-US" sz="1050" dirty="0" smtClean="0">
              <a:solidFill>
                <a:schemeClr val="tx1"/>
              </a:solidFill>
            </a:endParaRPr>
          </a:p>
          <a:p>
            <a:pPr algn="just" eaLnBrk="0" fontAlgn="base" hangingPunct="0">
              <a:lnSpc>
                <a:spcPct val="100000"/>
              </a:lnSpc>
              <a:spcBef>
                <a:spcPct val="0"/>
              </a:spcBef>
              <a:spcAft>
                <a:spcPct val="0"/>
              </a:spcAft>
            </a:pPr>
            <a:r>
              <a:rPr lang="en-US" altLang="en-US" sz="2000" dirty="0" smtClean="0">
                <a:solidFill>
                  <a:schemeClr val="tx1"/>
                </a:solidFill>
                <a:latin typeface="var(--wp--custom--font-stack--monospace)"/>
              </a:rPr>
              <a:t>Within the container, only the loopback interface is created to enable inter-process-communication, by using the IP address 127.0.0.1 mapping to the name localhost.</a:t>
            </a:r>
          </a:p>
          <a:p>
            <a:pPr algn="just" eaLnBrk="0" fontAlgn="base" hangingPunct="0">
              <a:lnSpc>
                <a:spcPct val="100000"/>
              </a:lnSpc>
              <a:spcBef>
                <a:spcPct val="0"/>
              </a:spcBef>
              <a:spcAft>
                <a:spcPct val="0"/>
              </a:spcAft>
            </a:pPr>
            <a:r>
              <a:rPr lang="en-US" altLang="en-US" sz="2000" dirty="0" smtClean="0">
                <a:solidFill>
                  <a:schemeClr val="tx1"/>
                </a:solidFill>
                <a:latin typeface="var(--wp--custom--font-stack--monospace)"/>
              </a:rPr>
              <a:t>But the absence of other network interfaces like eth0 means, neither can it reach external networks nor can external networks reach it.</a:t>
            </a:r>
          </a:p>
          <a:p>
            <a:pPr algn="just" eaLnBrk="0" fontAlgn="base" hangingPunct="0">
              <a:lnSpc>
                <a:spcPct val="100000"/>
              </a:lnSpc>
              <a:spcBef>
                <a:spcPct val="0"/>
              </a:spcBef>
              <a:spcAft>
                <a:spcPct val="0"/>
              </a:spcAft>
            </a:pPr>
            <a:r>
              <a:rPr lang="en-US" altLang="en-US" sz="2000" dirty="0" smtClean="0">
                <a:solidFill>
                  <a:schemeClr val="tx1"/>
                </a:solidFill>
                <a:latin typeface="var(--wp--custom--font-stack--monospace)"/>
              </a:rPr>
              <a:t>This makes the none network driver very secure. But it also limits its usability, as we usually wish to enable communication between containers</a:t>
            </a:r>
          </a:p>
          <a:p>
            <a:pPr lvl="0" algn="just"/>
            <a:endParaRPr lang="en-US" altLang="en-US" sz="1200" dirty="0" smtClean="0">
              <a:solidFill>
                <a:schemeClr val="tx1"/>
              </a:solidFill>
            </a:endParaRPr>
          </a:p>
          <a:p>
            <a:pPr lvl="0" algn="just"/>
            <a:endParaRPr lang="en-US" altLang="en-US" sz="3200" dirty="0">
              <a:solidFill>
                <a:schemeClr val="tx1"/>
              </a:solidFill>
              <a:latin typeface="Arial" panose="020B0604020202020204" pitchFamily="34" charset="0"/>
            </a:endParaRPr>
          </a:p>
          <a:p>
            <a:endParaRPr lang="en-IN" dirty="0"/>
          </a:p>
        </p:txBody>
      </p:sp>
      <p:sp>
        <p:nvSpPr>
          <p:cNvPr id="4" name="Rectangle 1"/>
          <p:cNvSpPr>
            <a:spLocks noGrp="1" noChangeArrowheads="1"/>
          </p:cNvSpPr>
          <p:nvPr>
            <p:ph type="body" sz="quarter" idx="13"/>
          </p:nvPr>
        </p:nvSpPr>
        <p:spPr bwMode="auto">
          <a:xfrm>
            <a:off x="1284727" y="416018"/>
            <a:ext cx="7804409" cy="110799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smtClean="0">
                <a:ln>
                  <a:noFill/>
                </a:ln>
                <a:solidFill>
                  <a:schemeClr val="tx1"/>
                </a:solidFill>
                <a:effectLst/>
                <a:latin typeface="Inter"/>
              </a:rPr>
              <a:t>Docker network </a:t>
            </a:r>
            <a:r>
              <a:rPr kumimoji="0" lang="en-US" altLang="en-US" b="1" i="0" u="none" strike="noStrike" cap="none" normalizeH="0" baseline="0" dirty="0" smtClean="0">
                <a:ln>
                  <a:noFill/>
                </a:ln>
                <a:solidFill>
                  <a:schemeClr val="tx1"/>
                </a:solidFill>
                <a:effectLst/>
                <a:latin typeface="Courier New" panose="02070309020205020404" pitchFamily="49" charset="0"/>
                <a:cs typeface="Courier New" panose="02070309020205020404" pitchFamily="49" charset="0"/>
              </a:rPr>
              <a:t>none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9" name="Rectangle 6"/>
          <p:cNvSpPr>
            <a:spLocks noChangeArrowheads="1"/>
          </p:cNvSpPr>
          <p:nvPr/>
        </p:nvSpPr>
        <p:spPr bwMode="auto">
          <a:xfrm>
            <a:off x="345233" y="2914682"/>
            <a:ext cx="237566" cy="3231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dirty="0" smtClean="0">
                <a:ln>
                  <a:noFill/>
                </a:ln>
                <a:solidFill>
                  <a:srgbClr val="3F4C7C"/>
                </a:solidFill>
                <a:effectLst/>
                <a:latin typeface="Inter"/>
              </a:rPr>
              <a: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pic>
        <p:nvPicPr>
          <p:cNvPr id="10" name="Picture 9"/>
          <p:cNvPicPr>
            <a:picLocks noChangeAspect="1"/>
          </p:cNvPicPr>
          <p:nvPr/>
        </p:nvPicPr>
        <p:blipFill>
          <a:blip r:embed="rId2"/>
          <a:stretch>
            <a:fillRect/>
          </a:stretch>
        </p:blipFill>
        <p:spPr>
          <a:xfrm>
            <a:off x="8477240" y="2392109"/>
            <a:ext cx="2814246" cy="2307907"/>
          </a:xfrm>
          <a:prstGeom prst="rect">
            <a:avLst/>
          </a:prstGeom>
        </p:spPr>
      </p:pic>
    </p:spTree>
    <p:extLst>
      <p:ext uri="{BB962C8B-B14F-4D97-AF65-F5344CB8AC3E}">
        <p14:creationId xmlns:p14="http://schemas.microsoft.com/office/powerpoint/2010/main" val="3982187425"/>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631698" y="1106423"/>
            <a:ext cx="6034278" cy="4727217"/>
          </a:xfrm>
          <a:prstGeom prst="rect">
            <a:avLst/>
          </a:prstGeom>
        </p:spPr>
      </p:pic>
      <p:sp>
        <p:nvSpPr>
          <p:cNvPr id="5" name="Rectangle 1"/>
          <p:cNvSpPr>
            <a:spLocks noGrp="1" noChangeArrowheads="1"/>
          </p:cNvSpPr>
          <p:nvPr>
            <p:ph type="body" sz="quarter" idx="13"/>
          </p:nvPr>
        </p:nvSpPr>
        <p:spPr bwMode="auto">
          <a:xfrm>
            <a:off x="631698" y="219068"/>
            <a:ext cx="11008142" cy="83099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smtClean="0">
                <a:ln>
                  <a:noFill/>
                </a:ln>
                <a:solidFill>
                  <a:schemeClr val="tx1"/>
                </a:solidFill>
                <a:effectLst/>
                <a:latin typeface="Inter"/>
              </a:rPr>
              <a:t>How to use the </a:t>
            </a:r>
            <a:r>
              <a:rPr kumimoji="0" lang="en-US" altLang="en-US" b="1" i="0" u="none" strike="noStrike" cap="none" normalizeH="0" baseline="0" dirty="0" smtClean="0">
                <a:ln>
                  <a:noFill/>
                </a:ln>
                <a:solidFill>
                  <a:schemeClr val="tx1"/>
                </a:solidFill>
                <a:effectLst/>
                <a:latin typeface="var(--wp--custom--font-stack--monospace)"/>
              </a:rPr>
              <a:t>none</a:t>
            </a:r>
            <a:r>
              <a:rPr kumimoji="0" lang="en-US" altLang="en-US" b="1" i="0" u="none" strike="noStrike" cap="none" normalizeH="0" baseline="0" dirty="0" smtClean="0">
                <a:ln>
                  <a:noFill/>
                </a:ln>
                <a:solidFill>
                  <a:schemeClr val="tx1"/>
                </a:solidFill>
                <a:effectLst/>
                <a:latin typeface="Inter"/>
              </a:rPr>
              <a:t> network driver?</a:t>
            </a:r>
          </a:p>
        </p:txBody>
      </p:sp>
      <p:sp>
        <p:nvSpPr>
          <p:cNvPr id="6" name="Rectangle 2"/>
          <p:cNvSpPr>
            <a:spLocks noChangeArrowheads="1"/>
          </p:cNvSpPr>
          <p:nvPr/>
        </p:nvSpPr>
        <p:spPr bwMode="auto">
          <a:xfrm>
            <a:off x="6969767" y="1469150"/>
            <a:ext cx="4187206" cy="78483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500" b="0" i="0" u="none" strike="noStrike" cap="none" normalizeH="0" baseline="0" dirty="0" smtClean="0">
                <a:ln>
                  <a:noFill/>
                </a:ln>
                <a:solidFill>
                  <a:schemeClr val="tx1">
                    <a:lumMod val="95000"/>
                    <a:lumOff val="5000"/>
                  </a:schemeClr>
                </a:solidFill>
                <a:effectLst/>
                <a:latin typeface="Inter"/>
              </a:rPr>
              <a:t>First, we’ll run an interactive shell (</a:t>
            </a:r>
            <a:r>
              <a:rPr kumimoji="0" lang="en-US" altLang="en-US" sz="1500" b="0" i="0" u="none" strike="noStrike" cap="none" normalizeH="0" baseline="0" dirty="0" err="1" smtClean="0">
                <a:ln>
                  <a:noFill/>
                </a:ln>
                <a:solidFill>
                  <a:schemeClr val="tx1">
                    <a:lumMod val="95000"/>
                    <a:lumOff val="5000"/>
                  </a:schemeClr>
                </a:solidFill>
                <a:effectLst/>
                <a:latin typeface="var(--wp--custom--font-stack--monospace)"/>
              </a:rPr>
              <a:t>sh</a:t>
            </a:r>
            <a:r>
              <a:rPr kumimoji="0" lang="en-US" altLang="en-US" sz="1500" b="0" i="0" u="none" strike="noStrike" cap="none" normalizeH="0" baseline="0" dirty="0" smtClean="0">
                <a:ln>
                  <a:noFill/>
                </a:ln>
                <a:solidFill>
                  <a:schemeClr val="tx1">
                    <a:lumMod val="95000"/>
                    <a:lumOff val="5000"/>
                  </a:schemeClr>
                </a:solidFill>
                <a:effectLst/>
                <a:latin typeface="Inter"/>
              </a:rPr>
              <a:t>) within an </a:t>
            </a:r>
            <a:r>
              <a:rPr kumimoji="0" lang="en-US" altLang="en-US" sz="1500" b="0" i="0" u="none" strike="noStrike" cap="none" normalizeH="0" baseline="0" dirty="0" smtClean="0">
                <a:ln>
                  <a:noFill/>
                </a:ln>
                <a:solidFill>
                  <a:schemeClr val="tx1">
                    <a:lumMod val="95000"/>
                    <a:lumOff val="5000"/>
                  </a:schemeClr>
                </a:solidFill>
                <a:effectLst/>
                <a:latin typeface="var(--wp--custom--font-stack--monospace)"/>
              </a:rPr>
              <a:t>alpine</a:t>
            </a:r>
            <a:r>
              <a:rPr kumimoji="0" lang="en-US" altLang="en-US" sz="1500" b="0" i="0" u="none" strike="noStrike" cap="none" normalizeH="0" baseline="0" dirty="0" smtClean="0">
                <a:ln>
                  <a:noFill/>
                </a:ln>
                <a:solidFill>
                  <a:schemeClr val="tx1">
                    <a:lumMod val="95000"/>
                    <a:lumOff val="5000"/>
                  </a:schemeClr>
                </a:solidFill>
                <a:effectLst/>
                <a:latin typeface="Inter"/>
              </a:rPr>
              <a:t> Linux container named </a:t>
            </a:r>
            <a:r>
              <a:rPr kumimoji="0" lang="en-US" altLang="en-US" sz="1500" b="0" i="0" u="none" strike="noStrike" cap="none" normalizeH="0" baseline="0" dirty="0" smtClean="0">
                <a:ln>
                  <a:noFill/>
                </a:ln>
                <a:solidFill>
                  <a:schemeClr val="tx1">
                    <a:lumMod val="95000"/>
                    <a:lumOff val="5000"/>
                  </a:schemeClr>
                </a:solidFill>
                <a:effectLst/>
                <a:latin typeface="var(--wp--custom--font-stack--monospace)"/>
              </a:rPr>
              <a:t>app1</a:t>
            </a:r>
            <a:r>
              <a:rPr kumimoji="0" lang="en-US" altLang="en-US" sz="1500" b="0" i="0" u="none" strike="noStrike" cap="none" normalizeH="0" baseline="0" dirty="0" smtClean="0">
                <a:ln>
                  <a:noFill/>
                </a:ln>
                <a:solidFill>
                  <a:schemeClr val="tx1">
                    <a:lumMod val="95000"/>
                    <a:lumOff val="5000"/>
                  </a:schemeClr>
                </a:solidFill>
                <a:effectLst/>
                <a:latin typeface="Inter"/>
              </a:rPr>
              <a:t>, without specifying a network:</a:t>
            </a:r>
            <a:r>
              <a:rPr kumimoji="0" lang="en-US" altLang="en-US" sz="900" b="0" i="0" u="none" strike="noStrike" cap="none" normalizeH="0" baseline="0" dirty="0" smtClean="0">
                <a:ln>
                  <a:noFill/>
                </a:ln>
                <a:solidFill>
                  <a:schemeClr val="tx1">
                    <a:lumMod val="95000"/>
                    <a:lumOff val="5000"/>
                  </a:schemeClr>
                </a:solidFill>
                <a:effectLst/>
              </a:rPr>
              <a:t> </a:t>
            </a:r>
            <a:endParaRPr kumimoji="0" lang="en-US" altLang="en-US" sz="1800" b="0" i="0" u="none" strike="noStrike" cap="none" normalizeH="0" baseline="0" dirty="0" smtClean="0">
              <a:ln>
                <a:noFill/>
              </a:ln>
              <a:solidFill>
                <a:schemeClr val="tx1">
                  <a:lumMod val="95000"/>
                  <a:lumOff val="5000"/>
                </a:schemeClr>
              </a:solidFill>
              <a:effectLst/>
            </a:endParaRPr>
          </a:p>
        </p:txBody>
      </p:sp>
      <p:sp>
        <p:nvSpPr>
          <p:cNvPr id="7" name="TextBox 6"/>
          <p:cNvSpPr txBox="1"/>
          <p:nvPr/>
        </p:nvSpPr>
        <p:spPr>
          <a:xfrm>
            <a:off x="7097037" y="2455148"/>
            <a:ext cx="4059936" cy="1477328"/>
          </a:xfrm>
          <a:prstGeom prst="rect">
            <a:avLst/>
          </a:prstGeom>
          <a:noFill/>
          <a:ln cmpd="dbl">
            <a:solidFill>
              <a:schemeClr val="accent1"/>
            </a:solidFill>
          </a:ln>
        </p:spPr>
        <p:txBody>
          <a:bodyPr wrap="square" rtlCol="0">
            <a:spAutoFit/>
          </a:bodyPr>
          <a:lstStyle/>
          <a:p>
            <a:r>
              <a:rPr lang="en-US" dirty="0" err="1"/>
              <a:t>docker</a:t>
            </a:r>
            <a:r>
              <a:rPr lang="en-US" dirty="0"/>
              <a:t> run -it --name app1 alpine </a:t>
            </a:r>
            <a:r>
              <a:rPr lang="en-US" dirty="0" err="1"/>
              <a:t>sh</a:t>
            </a:r>
            <a:endParaRPr lang="en-US" dirty="0"/>
          </a:p>
          <a:p>
            <a:r>
              <a:rPr lang="en-US" dirty="0" err="1"/>
              <a:t>ip</a:t>
            </a:r>
            <a:r>
              <a:rPr lang="en-US" dirty="0"/>
              <a:t> </a:t>
            </a:r>
            <a:r>
              <a:rPr lang="en-US" dirty="0" err="1"/>
              <a:t>addr</a:t>
            </a:r>
            <a:endParaRPr lang="en-US" dirty="0"/>
          </a:p>
          <a:p>
            <a:r>
              <a:rPr lang="en-US" dirty="0"/>
              <a:t>route</a:t>
            </a:r>
          </a:p>
          <a:p>
            <a:r>
              <a:rPr lang="en-US" dirty="0"/>
              <a:t>ping google.com</a:t>
            </a:r>
          </a:p>
          <a:p>
            <a:r>
              <a:rPr lang="en-US" dirty="0" err="1"/>
              <a:t>apk</a:t>
            </a:r>
            <a:r>
              <a:rPr lang="en-US" dirty="0"/>
              <a:t> update</a:t>
            </a:r>
            <a:endParaRPr lang="en-IN" dirty="0"/>
          </a:p>
        </p:txBody>
      </p:sp>
    </p:spTree>
    <p:extLst>
      <p:ext uri="{BB962C8B-B14F-4D97-AF65-F5344CB8AC3E}">
        <p14:creationId xmlns:p14="http://schemas.microsoft.com/office/powerpoint/2010/main" val="196960495"/>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noChangeArrowheads="1"/>
          </p:cNvSpPr>
          <p:nvPr>
            <p:ph type="body" sz="quarter" idx="14"/>
          </p:nvPr>
        </p:nvSpPr>
        <p:spPr bwMode="auto">
          <a:xfrm>
            <a:off x="1008495" y="1063217"/>
            <a:ext cx="10501143" cy="5539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nSpc>
                <a:spcPct val="100000"/>
              </a:lnSpc>
            </a:pPr>
            <a:r>
              <a:rPr lang="en-US" altLang="en-US" sz="1500" dirty="0">
                <a:latin typeface="Inter"/>
              </a:rPr>
              <a:t>O</a:t>
            </a:r>
            <a:r>
              <a:rPr kumimoji="0" lang="en-US" altLang="en-US" sz="1500" b="0" i="0" u="none" strike="noStrike" cap="none" normalizeH="0" baseline="0" dirty="0" smtClean="0">
                <a:ln>
                  <a:noFill/>
                </a:ln>
                <a:effectLst/>
                <a:latin typeface="Inter"/>
              </a:rPr>
              <a:t>pen a new terminal tab/window and run a very similar container like before. This time we will specify the network to be </a:t>
            </a:r>
            <a:r>
              <a:rPr kumimoji="0" lang="en-US" altLang="en-US" sz="1500" b="0" i="0" u="none" strike="noStrike" cap="none" normalizeH="0" baseline="0" dirty="0" smtClean="0">
                <a:ln>
                  <a:noFill/>
                </a:ln>
                <a:effectLst/>
                <a:latin typeface="var(--wp--custom--font-stack--monospace)"/>
              </a:rPr>
              <a:t>none</a:t>
            </a:r>
            <a:r>
              <a:rPr kumimoji="0" lang="en-US" altLang="en-US" sz="1500" b="0" i="0" u="none" strike="noStrike" cap="none" normalizeH="0" baseline="0" dirty="0" smtClean="0">
                <a:ln>
                  <a:noFill/>
                </a:ln>
                <a:effectLst/>
                <a:latin typeface="Inter"/>
              </a:rPr>
              <a:t> and name it </a:t>
            </a:r>
            <a:r>
              <a:rPr kumimoji="0" lang="en-US" altLang="en-US" sz="1500" b="0" i="0" u="none" strike="noStrike" cap="none" normalizeH="0" baseline="0" dirty="0" smtClean="0">
                <a:ln>
                  <a:noFill/>
                </a:ln>
                <a:effectLst/>
                <a:latin typeface="var(--wp--custom--font-stack--monospace)"/>
              </a:rPr>
              <a:t>app2</a:t>
            </a:r>
            <a:r>
              <a:rPr kumimoji="0" lang="en-US" altLang="en-US" sz="1500" b="0" i="0" u="none" strike="noStrike" cap="none" normalizeH="0" baseline="0" dirty="0" smtClean="0">
                <a:ln>
                  <a:noFill/>
                </a:ln>
                <a:effectLst/>
                <a:latin typeface="Inter"/>
              </a:rPr>
              <a:t>.</a:t>
            </a:r>
            <a:r>
              <a:rPr kumimoji="0" lang="en-US" altLang="en-US" sz="900" b="0" i="0" u="none" strike="noStrike" cap="none" normalizeH="0" baseline="0" dirty="0" smtClean="0">
                <a:ln>
                  <a:noFill/>
                </a:ln>
                <a:effectLst/>
              </a:rPr>
              <a:t> </a:t>
            </a:r>
            <a:endParaRPr kumimoji="0" lang="en-US" altLang="en-US" sz="1800" b="0" i="0" u="none" strike="noStrike" cap="none" normalizeH="0" baseline="0" dirty="0" smtClean="0">
              <a:ln>
                <a:noFill/>
              </a:ln>
              <a:effectLst/>
            </a:endParaRPr>
          </a:p>
        </p:txBody>
      </p:sp>
      <p:sp>
        <p:nvSpPr>
          <p:cNvPr id="6" name="Text Placeholder 5"/>
          <p:cNvSpPr>
            <a:spLocks noGrp="1"/>
          </p:cNvSpPr>
          <p:nvPr>
            <p:ph type="body" sz="quarter" idx="13"/>
          </p:nvPr>
        </p:nvSpPr>
        <p:spPr>
          <a:xfrm>
            <a:off x="896112" y="456190"/>
            <a:ext cx="10725911" cy="607027"/>
          </a:xfrm>
        </p:spPr>
        <p:txBody>
          <a:bodyPr/>
          <a:lstStyle/>
          <a:p>
            <a:r>
              <a:rPr lang="en-US" altLang="en-US" sz="4000" b="0" dirty="0">
                <a:solidFill>
                  <a:srgbClr val="292929"/>
                </a:solidFill>
                <a:latin typeface="source-serif-pro"/>
              </a:rPr>
              <a:t>How a container with the </a:t>
            </a:r>
            <a:r>
              <a:rPr lang="en-US" altLang="en-US" sz="4000" b="0" dirty="0">
                <a:solidFill>
                  <a:srgbClr val="292929"/>
                </a:solidFill>
                <a:latin typeface="source-code-pro"/>
              </a:rPr>
              <a:t>none</a:t>
            </a:r>
            <a:r>
              <a:rPr lang="en-US" altLang="en-US" sz="4000" b="0" dirty="0">
                <a:solidFill>
                  <a:srgbClr val="292929"/>
                </a:solidFill>
                <a:latin typeface="source-serif-pro"/>
              </a:rPr>
              <a:t> driver behaves</a:t>
            </a:r>
            <a:endParaRPr lang="en-IN" sz="4000" dirty="0"/>
          </a:p>
        </p:txBody>
      </p:sp>
      <p:pic>
        <p:nvPicPr>
          <p:cNvPr id="7" name="Picture 6"/>
          <p:cNvPicPr>
            <a:picLocks noChangeAspect="1"/>
          </p:cNvPicPr>
          <p:nvPr/>
        </p:nvPicPr>
        <p:blipFill>
          <a:blip r:embed="rId2"/>
          <a:stretch>
            <a:fillRect/>
          </a:stretch>
        </p:blipFill>
        <p:spPr>
          <a:xfrm>
            <a:off x="694944" y="1670244"/>
            <a:ext cx="6953250" cy="4403217"/>
          </a:xfrm>
          <a:prstGeom prst="rect">
            <a:avLst/>
          </a:prstGeom>
        </p:spPr>
      </p:pic>
      <p:sp>
        <p:nvSpPr>
          <p:cNvPr id="8" name="TextBox 7"/>
          <p:cNvSpPr txBox="1"/>
          <p:nvPr/>
        </p:nvSpPr>
        <p:spPr>
          <a:xfrm>
            <a:off x="7726680" y="1856232"/>
            <a:ext cx="4215384" cy="1415772"/>
          </a:xfrm>
          <a:prstGeom prst="rect">
            <a:avLst/>
          </a:prstGeom>
          <a:noFill/>
        </p:spPr>
        <p:txBody>
          <a:bodyPr wrap="square" rtlCol="0">
            <a:spAutoFit/>
          </a:bodyPr>
          <a:lstStyle/>
          <a:p>
            <a:r>
              <a:rPr lang="en-US" sz="1400" b="1" dirty="0" err="1"/>
              <a:t>docker</a:t>
            </a:r>
            <a:r>
              <a:rPr lang="en-US" sz="1400" b="1" dirty="0"/>
              <a:t> run -it --name app2 --network none alpine </a:t>
            </a:r>
            <a:r>
              <a:rPr lang="en-US" sz="1400" b="1" dirty="0" err="1"/>
              <a:t>sh</a:t>
            </a:r>
            <a:endParaRPr lang="en-US" sz="1400" b="1" dirty="0"/>
          </a:p>
          <a:p>
            <a:r>
              <a:rPr lang="en-US" dirty="0"/>
              <a:t>ping google.com   ##will not work</a:t>
            </a:r>
          </a:p>
          <a:p>
            <a:r>
              <a:rPr lang="en-US" dirty="0"/>
              <a:t>ping localhost    ##will ping to localhost</a:t>
            </a:r>
          </a:p>
          <a:p>
            <a:r>
              <a:rPr lang="en-US" dirty="0" err="1"/>
              <a:t>ip</a:t>
            </a:r>
            <a:r>
              <a:rPr lang="en-US" dirty="0"/>
              <a:t> </a:t>
            </a:r>
            <a:r>
              <a:rPr lang="en-US" dirty="0" err="1"/>
              <a:t>addr</a:t>
            </a:r>
            <a:r>
              <a:rPr lang="en-US" dirty="0"/>
              <a:t>        ## no </a:t>
            </a:r>
            <a:r>
              <a:rPr lang="en-US" dirty="0" err="1"/>
              <a:t>ethernet</a:t>
            </a:r>
            <a:endParaRPr lang="en-US" dirty="0"/>
          </a:p>
          <a:p>
            <a:r>
              <a:rPr lang="en-US" dirty="0"/>
              <a:t>route           ## no route</a:t>
            </a:r>
            <a:endParaRPr lang="en-IN" dirty="0"/>
          </a:p>
        </p:txBody>
      </p:sp>
    </p:spTree>
    <p:extLst>
      <p:ext uri="{BB962C8B-B14F-4D97-AF65-F5344CB8AC3E}">
        <p14:creationId xmlns:p14="http://schemas.microsoft.com/office/powerpoint/2010/main" val="363443120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4"/>
          </p:nvPr>
        </p:nvSpPr>
        <p:spPr>
          <a:xfrm>
            <a:off x="978409" y="1521598"/>
            <a:ext cx="9930384" cy="4486010"/>
          </a:xfrm>
        </p:spPr>
        <p:txBody>
          <a:bodyPr/>
          <a:lstStyle/>
          <a:p>
            <a:pPr algn="just"/>
            <a:r>
              <a:rPr lang="en-US" b="1" dirty="0"/>
              <a:t>To run network-isolated applications that only perform file </a:t>
            </a:r>
            <a:r>
              <a:rPr lang="en-US" b="1" dirty="0" smtClean="0"/>
              <a:t>operations: </a:t>
            </a:r>
            <a:r>
              <a:rPr lang="en-US" dirty="0" smtClean="0"/>
              <a:t>This </a:t>
            </a:r>
            <a:r>
              <a:rPr lang="en-US" dirty="0"/>
              <a:t>could be done by </a:t>
            </a:r>
            <a:r>
              <a:rPr lang="en-US" u="sng" dirty="0">
                <a:hlinkClick r:id="rId2"/>
              </a:rPr>
              <a:t>mounting volumes</a:t>
            </a:r>
            <a:r>
              <a:rPr lang="en-US" dirty="0"/>
              <a:t> to the container, which then, in turn, could perform operations after certain intervals or by detecting file change events. Some examples include using a container for generating database backups, processing log files, etc.</a:t>
            </a:r>
          </a:p>
          <a:p>
            <a:pPr algn="just"/>
            <a:r>
              <a:rPr lang="en-US" b="1" dirty="0"/>
              <a:t>To run a one-off command which requires </a:t>
            </a:r>
            <a:r>
              <a:rPr lang="en-US" b="1" dirty="0" smtClean="0"/>
              <a:t>network-isolation: </a:t>
            </a:r>
            <a:r>
              <a:rPr lang="en-US" dirty="0" smtClean="0"/>
              <a:t>Sometimes </a:t>
            </a:r>
            <a:r>
              <a:rPr lang="en-US" dirty="0"/>
              <a:t>it might be required to just perform computations and print logs in a secure, network-isolated environment. Examples include running ci/cd jobs that export produced artifact files or testing suspicious scripts that could contain malware, etc</a:t>
            </a:r>
            <a:r>
              <a:rPr lang="en-US" dirty="0" smtClean="0"/>
              <a:t>.</a:t>
            </a:r>
            <a:endParaRPr lang="en-IN" dirty="0"/>
          </a:p>
        </p:txBody>
      </p:sp>
      <p:sp>
        <p:nvSpPr>
          <p:cNvPr id="4" name="Rectangle 1"/>
          <p:cNvSpPr>
            <a:spLocks noGrp="1" noChangeArrowheads="1"/>
          </p:cNvSpPr>
          <p:nvPr>
            <p:ph type="body" sz="quarter" idx="13"/>
          </p:nvPr>
        </p:nvSpPr>
        <p:spPr bwMode="auto">
          <a:xfrm>
            <a:off x="1357879" y="274616"/>
            <a:ext cx="8470589" cy="120032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600" b="1" i="0" u="none" strike="noStrike" cap="none" normalizeH="0" baseline="0" dirty="0" smtClean="0">
                <a:ln>
                  <a:noFill/>
                </a:ln>
                <a:solidFill>
                  <a:schemeClr val="tx1"/>
                </a:solidFill>
                <a:effectLst/>
                <a:latin typeface="Inter"/>
              </a:rPr>
              <a:t>When to use the </a:t>
            </a:r>
            <a:r>
              <a:rPr kumimoji="0" lang="en-US" altLang="en-US" sz="1600" b="1" i="0" u="none" strike="noStrike" cap="none" normalizeH="0" baseline="0" dirty="0" smtClean="0">
                <a:ln>
                  <a:noFill/>
                </a:ln>
                <a:solidFill>
                  <a:schemeClr val="tx1"/>
                </a:solidFill>
                <a:effectLst/>
                <a:latin typeface="var(--wp--custom--font-stack--monospace)"/>
              </a:rPr>
              <a:t>none</a:t>
            </a:r>
            <a:r>
              <a:rPr kumimoji="0" lang="en-US" altLang="en-US" sz="3600" b="1" i="0" u="none" strike="noStrike" cap="none" normalizeH="0" baseline="0" dirty="0" smtClean="0">
                <a:ln>
                  <a:noFill/>
                </a:ln>
                <a:solidFill>
                  <a:schemeClr val="tx1"/>
                </a:solidFill>
                <a:effectLst/>
                <a:latin typeface="Inter"/>
              </a:rPr>
              <a:t> network driver?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600" b="1" i="0" u="none" strike="noStrike" cap="none" normalizeH="0" baseline="0" dirty="0" smtClean="0">
                <a:ln>
                  <a:noFill/>
                </a:ln>
                <a:solidFill>
                  <a:schemeClr val="tx1"/>
                </a:solidFill>
                <a:effectLst/>
                <a:latin typeface="Inter"/>
              </a:rPr>
              <a:t>possible use cases</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88909141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IN" dirty="0"/>
              <a:t>Docker network </a:t>
            </a:r>
            <a:r>
              <a:rPr lang="en-IN" dirty="0" smtClean="0">
                <a:latin typeface="Courier New" panose="02070309020205020404" pitchFamily="49" charset="0"/>
                <a:cs typeface="Courier New" panose="02070309020205020404" pitchFamily="49" charset="0"/>
              </a:rPr>
              <a:t>host</a:t>
            </a:r>
            <a:endParaRPr lang="en-IN" dirty="0">
              <a:latin typeface="Courier New" panose="02070309020205020404" pitchFamily="49" charset="0"/>
              <a:cs typeface="Courier New" panose="02070309020205020404" pitchFamily="49" charset="0"/>
            </a:endParaRPr>
          </a:p>
          <a:p>
            <a:endParaRPr lang="en-IN" dirty="0"/>
          </a:p>
        </p:txBody>
      </p:sp>
      <p:sp>
        <p:nvSpPr>
          <p:cNvPr id="3" name="Text Placeholder 2"/>
          <p:cNvSpPr>
            <a:spLocks noGrp="1"/>
          </p:cNvSpPr>
          <p:nvPr>
            <p:ph type="body" sz="quarter" idx="14"/>
          </p:nvPr>
        </p:nvSpPr>
        <p:spPr>
          <a:xfrm>
            <a:off x="1348735" y="1923934"/>
            <a:ext cx="6606545" cy="3086978"/>
          </a:xfrm>
        </p:spPr>
        <p:txBody>
          <a:bodyPr/>
          <a:lstStyle/>
          <a:p>
            <a:pPr algn="just"/>
            <a:r>
              <a:rPr lang="en-US" sz="1800" dirty="0"/>
              <a:t>In Docker, the </a:t>
            </a:r>
            <a:r>
              <a:rPr lang="en-US" sz="1800" i="1" dirty="0"/>
              <a:t>host</a:t>
            </a:r>
            <a:r>
              <a:rPr lang="en-US" sz="1800" dirty="0"/>
              <a:t> is a machine responsible for running one or more containers. </a:t>
            </a:r>
            <a:r>
              <a:rPr lang="en-US" sz="1800" b="1" dirty="0"/>
              <a:t>Docker network host</a:t>
            </a:r>
            <a:r>
              <a:rPr lang="en-US" sz="1800" dirty="0"/>
              <a:t>, also known as </a:t>
            </a:r>
            <a:r>
              <a:rPr lang="en-US" sz="1800" dirty="0">
                <a:hlinkClick r:id="rId2"/>
              </a:rPr>
              <a:t>Docker host networking</a:t>
            </a:r>
            <a:r>
              <a:rPr lang="en-US" sz="1800" dirty="0"/>
              <a:t>, is a networking mode in which a Docker container shares its network namespace with the host machine</a:t>
            </a:r>
            <a:r>
              <a:rPr lang="en-US" sz="1800" dirty="0" smtClean="0"/>
              <a:t>.</a:t>
            </a:r>
          </a:p>
          <a:p>
            <a:pPr algn="just"/>
            <a:r>
              <a:rPr lang="en-US" sz="1800" dirty="0" smtClean="0"/>
              <a:t>In </a:t>
            </a:r>
            <a:r>
              <a:rPr lang="en-US" sz="1800" dirty="0" err="1" smtClean="0"/>
              <a:t>docker</a:t>
            </a:r>
            <a:r>
              <a:rPr lang="en-US" sz="1800" dirty="0" smtClean="0"/>
              <a:t> network host the </a:t>
            </a:r>
            <a:r>
              <a:rPr lang="en-US" sz="1800" dirty="0"/>
              <a:t>container will share the host’s networking namespace. There is no IP-address assignment is made to the container in this network mode. In this mode, port-mapping options such as ‘-p’, ‘-publish’, ‘-P’ and ‘–publish-all’ is ignored, which means we cannot publish any port for the container or in other words, published ports are discarded by the Docker daemon when using host network mode</a:t>
            </a:r>
            <a:r>
              <a:rPr lang="en-US" sz="1800" dirty="0" smtClean="0"/>
              <a:t>.</a:t>
            </a:r>
          </a:p>
        </p:txBody>
      </p:sp>
      <p:pic>
        <p:nvPicPr>
          <p:cNvPr id="5" name="Picture 4"/>
          <p:cNvPicPr>
            <a:picLocks noChangeAspect="1"/>
          </p:cNvPicPr>
          <p:nvPr/>
        </p:nvPicPr>
        <p:blipFill>
          <a:blip r:embed="rId3"/>
          <a:stretch>
            <a:fillRect/>
          </a:stretch>
        </p:blipFill>
        <p:spPr>
          <a:xfrm>
            <a:off x="8284465" y="1566137"/>
            <a:ext cx="3072384" cy="3272827"/>
          </a:xfrm>
          <a:prstGeom prst="rect">
            <a:avLst/>
          </a:prstGeom>
        </p:spPr>
      </p:pic>
    </p:spTree>
    <p:extLst>
      <p:ext uri="{BB962C8B-B14F-4D97-AF65-F5344CB8AC3E}">
        <p14:creationId xmlns:p14="http://schemas.microsoft.com/office/powerpoint/2010/main" val="283612112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1348735" y="959110"/>
            <a:ext cx="9688073" cy="607027"/>
          </a:xfrm>
        </p:spPr>
        <p:txBody>
          <a:bodyPr/>
          <a:lstStyle/>
          <a:p>
            <a:r>
              <a:rPr lang="en-US" sz="4000" dirty="0"/>
              <a:t>How to work with network host in </a:t>
            </a:r>
            <a:r>
              <a:rPr lang="en-US" sz="4000" dirty="0" err="1"/>
              <a:t>docker</a:t>
            </a:r>
            <a:r>
              <a:rPr lang="en-US" sz="4000" dirty="0"/>
              <a:t>?</a:t>
            </a:r>
          </a:p>
          <a:p>
            <a:endParaRPr lang="en-IN" dirty="0"/>
          </a:p>
        </p:txBody>
      </p:sp>
      <p:sp>
        <p:nvSpPr>
          <p:cNvPr id="3" name="Text Placeholder 2"/>
          <p:cNvSpPr>
            <a:spLocks noGrp="1"/>
          </p:cNvSpPr>
          <p:nvPr>
            <p:ph type="body" sz="quarter" idx="14"/>
          </p:nvPr>
        </p:nvSpPr>
        <p:spPr>
          <a:xfrm>
            <a:off x="1348735" y="1923934"/>
            <a:ext cx="9413753" cy="5016362"/>
          </a:xfrm>
        </p:spPr>
        <p:txBody>
          <a:bodyPr/>
          <a:lstStyle/>
          <a:p>
            <a:pPr algn="just"/>
            <a:r>
              <a:rPr lang="en-US" sz="2400" dirty="0"/>
              <a:t>We have to use the ‘–network’ option and specify ‘host’ as an argument to use the host network driver while running a container. As we know now, the container does not get any IP address assigned when using the host network driver that means if we bind to port 80 to a running container and the container is using the host network, then the application running inside the container is available on port 80 on the host’s IP address, it also means we cannot bind the same port to two different containers. Host network mode is used to optimize performance as it does not require network address translation. This driver only works on Linux hosts, and it is not supported on Docker Desktop for Mac, Docker Desktop for Windows, or Docker EE for Windows Server.</a:t>
            </a:r>
            <a:endParaRPr lang="en-IN" sz="2400" dirty="0"/>
          </a:p>
        </p:txBody>
      </p:sp>
    </p:spTree>
    <p:extLst>
      <p:ext uri="{BB962C8B-B14F-4D97-AF65-F5344CB8AC3E}">
        <p14:creationId xmlns:p14="http://schemas.microsoft.com/office/powerpoint/2010/main" val="152056504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1376167" y="309886"/>
            <a:ext cx="8382119" cy="607027"/>
          </a:xfrm>
        </p:spPr>
        <p:txBody>
          <a:bodyPr/>
          <a:lstStyle/>
          <a:p>
            <a:r>
              <a:rPr lang="en-US" dirty="0" smtClean="0"/>
              <a:t>Hands on</a:t>
            </a:r>
            <a:endParaRPr lang="en-IN" dirty="0"/>
          </a:p>
        </p:txBody>
      </p:sp>
      <p:sp>
        <p:nvSpPr>
          <p:cNvPr id="3" name="Text Placeholder 2"/>
          <p:cNvSpPr>
            <a:spLocks noGrp="1"/>
          </p:cNvSpPr>
          <p:nvPr>
            <p:ph type="body" sz="quarter" idx="14"/>
          </p:nvPr>
        </p:nvSpPr>
        <p:spPr>
          <a:xfrm>
            <a:off x="1266439" y="991246"/>
            <a:ext cx="9971537" cy="760249"/>
          </a:xfrm>
        </p:spPr>
        <p:txBody>
          <a:bodyPr/>
          <a:lstStyle/>
          <a:p>
            <a:r>
              <a:rPr lang="en-US" dirty="0" smtClean="0"/>
              <a:t>Example-1: Create </a:t>
            </a:r>
            <a:r>
              <a:rPr lang="en-US" dirty="0"/>
              <a:t>an </a:t>
            </a:r>
            <a:r>
              <a:rPr lang="en-US" dirty="0" err="1"/>
              <a:t>nginx</a:t>
            </a:r>
            <a:r>
              <a:rPr lang="en-US" dirty="0"/>
              <a:t> container and try to access it externally without exposing the port.</a:t>
            </a:r>
            <a:endParaRPr lang="en-US" sz="2000" dirty="0"/>
          </a:p>
        </p:txBody>
      </p:sp>
      <p:pic>
        <p:nvPicPr>
          <p:cNvPr id="4" name="Picture 3"/>
          <p:cNvPicPr>
            <a:picLocks noChangeAspect="1"/>
          </p:cNvPicPr>
          <p:nvPr/>
        </p:nvPicPr>
        <p:blipFill>
          <a:blip r:embed="rId2"/>
          <a:stretch>
            <a:fillRect/>
          </a:stretch>
        </p:blipFill>
        <p:spPr>
          <a:xfrm>
            <a:off x="1079563" y="1886064"/>
            <a:ext cx="3949637" cy="2562225"/>
          </a:xfrm>
          <a:prstGeom prst="rect">
            <a:avLst/>
          </a:prstGeom>
        </p:spPr>
      </p:pic>
      <p:sp>
        <p:nvSpPr>
          <p:cNvPr id="5" name="TextBox 4"/>
          <p:cNvSpPr txBox="1"/>
          <p:nvPr/>
        </p:nvSpPr>
        <p:spPr>
          <a:xfrm>
            <a:off x="5568696" y="2212848"/>
            <a:ext cx="6336792" cy="1077218"/>
          </a:xfrm>
          <a:prstGeom prst="rect">
            <a:avLst/>
          </a:prstGeom>
          <a:noFill/>
          <a:ln>
            <a:solidFill>
              <a:srgbClr val="00B0F0"/>
            </a:solidFill>
          </a:ln>
        </p:spPr>
        <p:txBody>
          <a:bodyPr wrap="square" rtlCol="0">
            <a:spAutoFit/>
          </a:bodyPr>
          <a:lstStyle/>
          <a:p>
            <a:r>
              <a:rPr lang="en-IN" sz="1400" b="1" dirty="0" err="1">
                <a:solidFill>
                  <a:srgbClr val="000000"/>
                </a:solidFill>
                <a:latin typeface="Courier New" panose="02070309020205020404" pitchFamily="49" charset="0"/>
                <a:cs typeface="Courier New" panose="02070309020205020404" pitchFamily="49" charset="0"/>
              </a:rPr>
              <a:t>docker</a:t>
            </a:r>
            <a:r>
              <a:rPr lang="en-IN" sz="1400" b="1" dirty="0">
                <a:solidFill>
                  <a:srgbClr val="000000"/>
                </a:solidFill>
                <a:latin typeface="Courier New" panose="02070309020205020404" pitchFamily="49" charset="0"/>
                <a:cs typeface="Courier New" panose="02070309020205020404" pitchFamily="49" charset="0"/>
              </a:rPr>
              <a:t> run -d --network host --name </a:t>
            </a:r>
            <a:r>
              <a:rPr lang="en-IN" sz="1400" b="1" dirty="0" err="1">
                <a:solidFill>
                  <a:srgbClr val="000000"/>
                </a:solidFill>
                <a:latin typeface="Courier New" panose="02070309020205020404" pitchFamily="49" charset="0"/>
                <a:cs typeface="Courier New" panose="02070309020205020404" pitchFamily="49" charset="0"/>
              </a:rPr>
              <a:t>my_nginx</a:t>
            </a:r>
            <a:r>
              <a:rPr lang="en-IN" sz="1400" b="1" dirty="0">
                <a:solidFill>
                  <a:srgbClr val="000000"/>
                </a:solidFill>
                <a:latin typeface="Courier New" panose="02070309020205020404" pitchFamily="49" charset="0"/>
                <a:cs typeface="Courier New" panose="02070309020205020404" pitchFamily="49" charset="0"/>
              </a:rPr>
              <a:t> </a:t>
            </a:r>
            <a:r>
              <a:rPr lang="en-IN" sz="1400" b="1" dirty="0" err="1" smtClean="0">
                <a:solidFill>
                  <a:srgbClr val="000000"/>
                </a:solidFill>
                <a:latin typeface="Courier New" panose="02070309020205020404" pitchFamily="49" charset="0"/>
                <a:cs typeface="Courier New" panose="02070309020205020404" pitchFamily="49" charset="0"/>
              </a:rPr>
              <a:t>nginx:alpine</a:t>
            </a:r>
            <a:endParaRPr lang="en-IN" sz="1400" b="1" dirty="0" smtClean="0">
              <a:solidFill>
                <a:srgbClr val="000000"/>
              </a:solidFill>
              <a:latin typeface="Courier New" panose="02070309020205020404" pitchFamily="49" charset="0"/>
              <a:cs typeface="Courier New" panose="02070309020205020404" pitchFamily="49" charset="0"/>
            </a:endParaRPr>
          </a:p>
          <a:p>
            <a:endParaRPr lang="en-IN" sz="1400" b="1" dirty="0">
              <a:solidFill>
                <a:srgbClr val="000000"/>
              </a:solidFill>
              <a:latin typeface="Courier New" panose="02070309020205020404" pitchFamily="49" charset="0"/>
              <a:cs typeface="Courier New" panose="02070309020205020404" pitchFamily="49" charset="0"/>
            </a:endParaRPr>
          </a:p>
          <a:p>
            <a:pPr marL="285750" indent="-285750">
              <a:buFont typeface="Arial" panose="020B0604020202020204" pitchFamily="34" charset="0"/>
              <a:buChar char="•"/>
            </a:pPr>
            <a:r>
              <a:rPr lang="en-IN" dirty="0"/>
              <a:t>open browser</a:t>
            </a:r>
          </a:p>
          <a:p>
            <a:r>
              <a:rPr lang="en-IN" sz="1400" b="1" dirty="0">
                <a:solidFill>
                  <a:srgbClr val="000000"/>
                </a:solidFill>
                <a:latin typeface="Courier New" panose="02070309020205020404" pitchFamily="49" charset="0"/>
                <a:cs typeface="Courier New" panose="02070309020205020404" pitchFamily="49" charset="0"/>
              </a:rPr>
              <a:t>localhost:80</a:t>
            </a:r>
            <a:r>
              <a:rPr lang="en-IN" dirty="0"/>
              <a:t>		## will </a:t>
            </a:r>
            <a:r>
              <a:rPr lang="en-IN" dirty="0" err="1"/>
              <a:t>disply</a:t>
            </a:r>
            <a:r>
              <a:rPr lang="en-IN" dirty="0"/>
              <a:t>  </a:t>
            </a:r>
            <a:r>
              <a:rPr lang="en-IN" dirty="0" err="1"/>
              <a:t>nginx</a:t>
            </a:r>
            <a:r>
              <a:rPr lang="en-IN" dirty="0"/>
              <a:t> page</a:t>
            </a:r>
          </a:p>
        </p:txBody>
      </p:sp>
      <p:pic>
        <p:nvPicPr>
          <p:cNvPr id="6" name="Picture 5"/>
          <p:cNvPicPr>
            <a:picLocks noChangeAspect="1"/>
          </p:cNvPicPr>
          <p:nvPr/>
        </p:nvPicPr>
        <p:blipFill>
          <a:blip r:embed="rId3"/>
          <a:stretch>
            <a:fillRect/>
          </a:stretch>
        </p:blipFill>
        <p:spPr>
          <a:xfrm>
            <a:off x="707898" y="4608073"/>
            <a:ext cx="4559046" cy="552450"/>
          </a:xfrm>
          <a:prstGeom prst="rect">
            <a:avLst/>
          </a:prstGeom>
        </p:spPr>
      </p:pic>
      <p:sp>
        <p:nvSpPr>
          <p:cNvPr id="8" name="Rectangle 1"/>
          <p:cNvSpPr>
            <a:spLocks noChangeArrowheads="1"/>
          </p:cNvSpPr>
          <p:nvPr/>
        </p:nvSpPr>
        <p:spPr bwMode="auto">
          <a:xfrm>
            <a:off x="5641511" y="4549483"/>
            <a:ext cx="5678424" cy="1222079"/>
          </a:xfrm>
          <a:prstGeom prst="rect">
            <a:avLst/>
          </a:prstGeom>
          <a:solidFill>
            <a:srgbClr val="FFFFFF"/>
          </a:solidFill>
          <a:ln w="9525">
            <a:solidFill>
              <a:srgbClr val="007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15870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docker</a:t>
            </a:r>
            <a:r>
              <a:rPr kumimoji="0" lang="en-US" altLang="en-US" sz="1400" b="1"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network create host2 --driver=host</a:t>
            </a:r>
            <a:endParaRPr kumimoji="0" lang="en-US" altLang="en-US" sz="1200" b="1"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smtClean="0">
                <a:ln>
                  <a:noFill/>
                </a:ln>
                <a:solidFill>
                  <a:srgbClr val="4D5968"/>
                </a:solidFill>
                <a:effectLst/>
                <a:latin typeface="Nunito Sans"/>
              </a:rPr>
              <a:t>  </a:t>
            </a:r>
            <a:endParaRPr kumimoji="0" lang="en-US" altLang="en-US" sz="900" b="0" i="0" u="none" strike="noStrike" cap="none" normalizeH="0" baseline="0" dirty="0" smtClean="0">
              <a:ln>
                <a:noFill/>
              </a:ln>
              <a:solidFill>
                <a:schemeClr val="tx1"/>
              </a:solidFill>
              <a:effectLst/>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smtClean="0">
                <a:ln>
                  <a:noFill/>
                </a:ln>
                <a:effectLst/>
                <a:latin typeface="Nunito Sans"/>
              </a:rPr>
              <a:t>In the above example, we have tried to create a host network named ‘host2’; however, it did not work as we can only create one host network locally.</a:t>
            </a:r>
            <a:endParaRPr kumimoji="0" lang="en-US" altLang="en-US" sz="2100" b="0" i="0" u="none" strike="noStrike" cap="none" normalizeH="0" baseline="0" dirty="0" smtClean="0">
              <a:ln>
                <a:noFill/>
              </a:ln>
              <a:effectLst/>
              <a:latin typeface="Nunito Sans"/>
            </a:endParaRPr>
          </a:p>
        </p:txBody>
      </p:sp>
      <p:sp>
        <p:nvSpPr>
          <p:cNvPr id="9" name="AutoShape 2" descr="output 4"/>
          <p:cNvSpPr>
            <a:spLocks noChangeAspect="1" noChangeArrowheads="1"/>
          </p:cNvSpPr>
          <p:nvPr/>
        </p:nvSpPr>
        <p:spPr bwMode="auto">
          <a:xfrm>
            <a:off x="3777088" y="2187504"/>
            <a:ext cx="3185241" cy="33337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0" name="Rectangle 9"/>
          <p:cNvSpPr/>
          <p:nvPr/>
        </p:nvSpPr>
        <p:spPr>
          <a:xfrm>
            <a:off x="5432722" y="3466827"/>
            <a:ext cx="6271597" cy="830997"/>
          </a:xfrm>
          <a:prstGeom prst="rect">
            <a:avLst/>
          </a:prstGeom>
          <a:ln>
            <a:solidFill>
              <a:srgbClr val="0070C0"/>
            </a:solidFill>
          </a:ln>
        </p:spPr>
        <p:txBody>
          <a:bodyPr wrap="square">
            <a:spAutoFit/>
          </a:bodyPr>
          <a:lstStyle/>
          <a:p>
            <a:pPr algn="just"/>
            <a:r>
              <a:rPr lang="en-US" sz="1600" dirty="0" smtClean="0">
                <a:latin typeface="Nunito Sans"/>
              </a:rPr>
              <a:t>We </a:t>
            </a:r>
            <a:r>
              <a:rPr lang="en-US" sz="1600" dirty="0">
                <a:latin typeface="Nunito Sans"/>
              </a:rPr>
              <a:t>can see that the </a:t>
            </a:r>
            <a:r>
              <a:rPr lang="en-US" sz="1600" dirty="0" err="1">
                <a:latin typeface="Nunito Sans"/>
              </a:rPr>
              <a:t>nginx</a:t>
            </a:r>
            <a:r>
              <a:rPr lang="en-US" sz="1600" dirty="0">
                <a:latin typeface="Nunito Sans"/>
              </a:rPr>
              <a:t> server is easily accessible locally on port 80 without exposing any port from the host to the container. It is because the host network is directly shared with the container.</a:t>
            </a:r>
            <a:endParaRPr lang="en-IN" sz="1600" dirty="0"/>
          </a:p>
        </p:txBody>
      </p:sp>
    </p:spTree>
    <p:extLst>
      <p:ext uri="{BB962C8B-B14F-4D97-AF65-F5344CB8AC3E}">
        <p14:creationId xmlns:p14="http://schemas.microsoft.com/office/powerpoint/2010/main" val="51428294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4"/>
          </p:nvPr>
        </p:nvSpPr>
        <p:spPr>
          <a:xfrm>
            <a:off x="1339591" y="634630"/>
            <a:ext cx="8151501" cy="914400"/>
          </a:xfrm>
        </p:spPr>
        <p:txBody>
          <a:bodyPr/>
          <a:lstStyle/>
          <a:p>
            <a:r>
              <a:rPr lang="en-US" dirty="0" smtClean="0"/>
              <a:t>Example-2: </a:t>
            </a:r>
            <a:r>
              <a:rPr lang="en-US" dirty="0"/>
              <a:t>let’s create another </a:t>
            </a:r>
            <a:r>
              <a:rPr lang="en-US" dirty="0" err="1"/>
              <a:t>nginx</a:t>
            </a:r>
            <a:r>
              <a:rPr lang="en-US" dirty="0"/>
              <a:t> container and see if it is possible or not.</a:t>
            </a:r>
            <a:endParaRPr lang="en-IN" dirty="0"/>
          </a:p>
        </p:txBody>
      </p:sp>
      <p:sp>
        <p:nvSpPr>
          <p:cNvPr id="6" name="TextBox 5"/>
          <p:cNvSpPr txBox="1"/>
          <p:nvPr/>
        </p:nvSpPr>
        <p:spPr>
          <a:xfrm>
            <a:off x="7310628" y="1091830"/>
            <a:ext cx="4215384" cy="1169551"/>
          </a:xfrm>
          <a:prstGeom prst="rect">
            <a:avLst/>
          </a:prstGeom>
          <a:noFill/>
          <a:ln>
            <a:solidFill>
              <a:srgbClr val="0070C0"/>
            </a:solidFill>
          </a:ln>
        </p:spPr>
        <p:txBody>
          <a:bodyPr wrap="square" rtlCol="0">
            <a:spAutoFit/>
          </a:bodyPr>
          <a:lstStyle/>
          <a:p>
            <a:pPr marL="285750" indent="-285750">
              <a:buFont typeface="Arial" panose="020B0604020202020204" pitchFamily="34" charset="0"/>
              <a:buChar char="•"/>
            </a:pPr>
            <a:r>
              <a:rPr lang="en-US" sz="1400" b="1" dirty="0" err="1">
                <a:latin typeface="Courier New" panose="02070309020205020404" pitchFamily="49" charset="0"/>
                <a:cs typeface="Courier New" panose="02070309020205020404" pitchFamily="49" charset="0"/>
              </a:rPr>
              <a:t>docker</a:t>
            </a:r>
            <a:r>
              <a:rPr lang="en-US" sz="1400" b="1" dirty="0">
                <a:latin typeface="Courier New" panose="02070309020205020404" pitchFamily="49" charset="0"/>
                <a:cs typeface="Courier New" panose="02070309020205020404" pitchFamily="49" charset="0"/>
              </a:rPr>
              <a:t> run -d --network host --name my_nginx2 </a:t>
            </a:r>
            <a:r>
              <a:rPr lang="en-US" sz="1400" b="1" dirty="0" err="1">
                <a:latin typeface="Courier New" panose="02070309020205020404" pitchFamily="49" charset="0"/>
                <a:cs typeface="Courier New" panose="02070309020205020404" pitchFamily="49" charset="0"/>
              </a:rPr>
              <a:t>nginx:alpine</a:t>
            </a:r>
            <a:endParaRPr lang="en-US" sz="1400" b="1" dirty="0">
              <a:latin typeface="Courier New" panose="02070309020205020404" pitchFamily="49" charset="0"/>
              <a:cs typeface="Courier New" panose="02070309020205020404" pitchFamily="49" charset="0"/>
            </a:endParaRPr>
          </a:p>
          <a:p>
            <a:pPr marL="285750" indent="-285750">
              <a:buFont typeface="Arial" panose="020B0604020202020204" pitchFamily="34" charset="0"/>
              <a:buChar char="•"/>
            </a:pPr>
            <a:r>
              <a:rPr lang="en-US" sz="1400" b="1" dirty="0" err="1">
                <a:latin typeface="Courier New" panose="02070309020205020404" pitchFamily="49" charset="0"/>
                <a:cs typeface="Courier New" panose="02070309020205020404" pitchFamily="49" charset="0"/>
              </a:rPr>
              <a:t>docker</a:t>
            </a:r>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ps</a:t>
            </a:r>
            <a:r>
              <a:rPr lang="en-US" sz="1400" b="1" dirty="0">
                <a:latin typeface="Courier New" panose="02070309020205020404" pitchFamily="49" charset="0"/>
                <a:cs typeface="Courier New" panose="02070309020205020404" pitchFamily="49" charset="0"/>
              </a:rPr>
              <a:t> -a</a:t>
            </a:r>
          </a:p>
          <a:p>
            <a:pPr marL="285750" indent="-285750">
              <a:buFont typeface="Arial" panose="020B0604020202020204" pitchFamily="34" charset="0"/>
              <a:buChar char="•"/>
            </a:pPr>
            <a:r>
              <a:rPr lang="en-US" sz="1400" b="1" dirty="0" err="1">
                <a:latin typeface="Courier New" panose="02070309020205020404" pitchFamily="49" charset="0"/>
                <a:cs typeface="Courier New" panose="02070309020205020404" pitchFamily="49" charset="0"/>
              </a:rPr>
              <a:t>docker</a:t>
            </a:r>
            <a:r>
              <a:rPr lang="en-US" sz="1400" b="1" dirty="0">
                <a:latin typeface="Courier New" panose="02070309020205020404" pitchFamily="49" charset="0"/>
                <a:cs typeface="Courier New" panose="02070309020205020404" pitchFamily="49" charset="0"/>
              </a:rPr>
              <a:t> logs &lt;</a:t>
            </a:r>
            <a:r>
              <a:rPr lang="en-US" sz="1400" b="1" dirty="0" err="1">
                <a:latin typeface="Courier New" panose="02070309020205020404" pitchFamily="49" charset="0"/>
                <a:cs typeface="Courier New" panose="02070309020205020404" pitchFamily="49" charset="0"/>
              </a:rPr>
              <a:t>cont_id</a:t>
            </a:r>
            <a:r>
              <a:rPr lang="en-US" sz="1400" b="1" dirty="0">
                <a:latin typeface="Courier New" panose="02070309020205020404" pitchFamily="49" charset="0"/>
                <a:cs typeface="Courier New" panose="02070309020205020404" pitchFamily="49" charset="0"/>
              </a:rPr>
              <a:t>&gt;    </a:t>
            </a:r>
            <a:endParaRPr lang="en-US" sz="1400" b="1" dirty="0" smtClean="0">
              <a:latin typeface="Courier New" panose="02070309020205020404" pitchFamily="49" charset="0"/>
              <a:cs typeface="Courier New" panose="02070309020205020404" pitchFamily="49" charset="0"/>
            </a:endParaRPr>
          </a:p>
          <a:p>
            <a:r>
              <a:rPr lang="en-US" sz="1400" b="1" dirty="0" smtClean="0">
                <a:latin typeface="Courier New" panose="02070309020205020404" pitchFamily="49" charset="0"/>
                <a:cs typeface="Courier New" panose="02070309020205020404" pitchFamily="49" charset="0"/>
              </a:rPr>
              <a:t># </a:t>
            </a:r>
            <a:r>
              <a:rPr lang="en-US" sz="1400" b="1" dirty="0">
                <a:latin typeface="Courier New" panose="02070309020205020404" pitchFamily="49" charset="0"/>
                <a:cs typeface="Courier New" panose="02070309020205020404" pitchFamily="49" charset="0"/>
              </a:rPr>
              <a:t>shows </a:t>
            </a:r>
            <a:r>
              <a:rPr lang="en-US" sz="1400" b="1" dirty="0" smtClean="0">
                <a:latin typeface="Courier New" panose="02070309020205020404" pitchFamily="49" charset="0"/>
                <a:cs typeface="Courier New" panose="02070309020205020404" pitchFamily="49" charset="0"/>
              </a:rPr>
              <a:t>Address </a:t>
            </a:r>
            <a:r>
              <a:rPr lang="en-US" sz="1400" b="1" dirty="0">
                <a:latin typeface="Courier New" panose="02070309020205020404" pitchFamily="49" charset="0"/>
                <a:cs typeface="Courier New" panose="02070309020205020404" pitchFamily="49" charset="0"/>
              </a:rPr>
              <a:t>in use</a:t>
            </a:r>
            <a:endParaRPr lang="en-IN" sz="1400" b="1" dirty="0">
              <a:latin typeface="Courier New" panose="02070309020205020404" pitchFamily="49" charset="0"/>
              <a:cs typeface="Courier New" panose="02070309020205020404" pitchFamily="49" charset="0"/>
            </a:endParaRPr>
          </a:p>
        </p:txBody>
      </p:sp>
      <p:pic>
        <p:nvPicPr>
          <p:cNvPr id="7" name="Picture 6"/>
          <p:cNvPicPr>
            <a:picLocks noChangeAspect="1"/>
          </p:cNvPicPr>
          <p:nvPr/>
        </p:nvPicPr>
        <p:blipFill>
          <a:blip r:embed="rId2"/>
          <a:stretch>
            <a:fillRect/>
          </a:stretch>
        </p:blipFill>
        <p:spPr>
          <a:xfrm>
            <a:off x="420624" y="1091830"/>
            <a:ext cx="6519672" cy="4800600"/>
          </a:xfrm>
          <a:prstGeom prst="rect">
            <a:avLst/>
          </a:prstGeom>
        </p:spPr>
      </p:pic>
      <p:sp>
        <p:nvSpPr>
          <p:cNvPr id="8" name="Rectangle 1"/>
          <p:cNvSpPr>
            <a:spLocks noChangeArrowheads="1"/>
          </p:cNvSpPr>
          <p:nvPr/>
        </p:nvSpPr>
        <p:spPr bwMode="auto">
          <a:xfrm>
            <a:off x="7433692" y="2442773"/>
            <a:ext cx="4114800" cy="255454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smtClean="0">
                <a:ln>
                  <a:noFill/>
                </a:ln>
                <a:effectLst/>
                <a:latin typeface="Nunito Sans"/>
              </a:rPr>
              <a:t>In this example, we have tried to create another container named ‘my_nginx2’; however, if we check the container status, it is in exited status as shown in snapshot.</a:t>
            </a:r>
            <a:endParaRPr kumimoji="0" lang="en-US" altLang="en-US" sz="1050" b="1" i="0" u="none" strike="noStrike" cap="none" normalizeH="0" baseline="0" dirty="0" smtClean="0">
              <a:ln>
                <a:noFill/>
              </a:ln>
              <a:effectLst/>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smtClean="0">
                <a:ln>
                  <a:noFill/>
                </a:ln>
                <a:effectLst/>
                <a:latin typeface="Nunito Sans"/>
              </a:rPr>
              <a:t>  </a:t>
            </a:r>
            <a:endParaRPr kumimoji="0" lang="en-US" altLang="en-US" sz="1050" b="1" i="0" u="none" strike="noStrike" cap="none" normalizeH="0" baseline="0" dirty="0" smtClean="0">
              <a:ln>
                <a:noFill/>
              </a:ln>
              <a:effectLst/>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smtClean="0">
                <a:ln>
                  <a:noFill/>
                </a:ln>
                <a:effectLst/>
                <a:latin typeface="Nunito Sans"/>
              </a:rPr>
              <a:t>Let’s check the logs to understand the reason. So, in the snapshot, it says, ‘Address in use’ because port 80 is used by an already running container.</a:t>
            </a:r>
            <a:endParaRPr kumimoji="0" lang="en-US" altLang="en-US" sz="4400" b="1" i="0" u="none" strike="noStrike" cap="none" normalizeH="0" baseline="0" dirty="0" smtClean="0">
              <a:ln>
                <a:noFill/>
              </a:ln>
              <a:effectLst/>
              <a:latin typeface="Nunito Sans"/>
            </a:endParaRPr>
          </a:p>
        </p:txBody>
      </p:sp>
      <p:sp>
        <p:nvSpPr>
          <p:cNvPr id="9" name="AutoShape 2" descr="output 8"/>
          <p:cNvSpPr>
            <a:spLocks noChangeAspect="1" noChangeArrowheads="1"/>
          </p:cNvSpPr>
          <p:nvPr/>
        </p:nvSpPr>
        <p:spPr bwMode="auto">
          <a:xfrm>
            <a:off x="138113" y="130175"/>
            <a:ext cx="6838950" cy="5905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0" name="Rectangle 9"/>
          <p:cNvSpPr/>
          <p:nvPr/>
        </p:nvSpPr>
        <p:spPr>
          <a:xfrm>
            <a:off x="5230368" y="2568583"/>
            <a:ext cx="1709928" cy="247769"/>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Rectangle 10"/>
          <p:cNvSpPr/>
          <p:nvPr/>
        </p:nvSpPr>
        <p:spPr>
          <a:xfrm>
            <a:off x="3837432" y="5612216"/>
            <a:ext cx="1709928" cy="247769"/>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p:cNvSpPr/>
          <p:nvPr/>
        </p:nvSpPr>
        <p:spPr>
          <a:xfrm>
            <a:off x="7433692" y="5196717"/>
            <a:ext cx="4331208" cy="830997"/>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just" eaLnBrk="0" fontAlgn="base" hangingPunct="0">
              <a:spcBef>
                <a:spcPct val="0"/>
              </a:spcBef>
              <a:spcAft>
                <a:spcPct val="0"/>
              </a:spcAft>
            </a:pPr>
            <a:r>
              <a:rPr lang="en-US" sz="1200" b="1" dirty="0">
                <a:latin typeface="Nunito Sans"/>
              </a:rPr>
              <a:t>Note: We cannot run more than one container which is listening on the same port while using host network mode; however, we can run a container that is listening on a different port.</a:t>
            </a:r>
            <a:endParaRPr lang="en-IN" sz="1200" b="1" dirty="0">
              <a:latin typeface="Nunito Sans"/>
            </a:endParaRPr>
          </a:p>
        </p:txBody>
      </p:sp>
    </p:spTree>
    <p:extLst>
      <p:ext uri="{BB962C8B-B14F-4D97-AF65-F5344CB8AC3E}">
        <p14:creationId xmlns:p14="http://schemas.microsoft.com/office/powerpoint/2010/main" val="296891043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1348735" y="511054"/>
            <a:ext cx="9368033" cy="1290314"/>
          </a:xfrm>
        </p:spPr>
        <p:txBody>
          <a:bodyPr/>
          <a:lstStyle/>
          <a:p>
            <a:pPr algn="ctr"/>
            <a:r>
              <a:rPr lang="en-US" dirty="0"/>
              <a:t>What are the Use Cases of Docker Network Host?</a:t>
            </a:r>
          </a:p>
          <a:p>
            <a:endParaRPr lang="en-IN" dirty="0"/>
          </a:p>
        </p:txBody>
      </p:sp>
      <p:sp>
        <p:nvSpPr>
          <p:cNvPr id="3" name="Text Placeholder 2"/>
          <p:cNvSpPr>
            <a:spLocks noGrp="1"/>
          </p:cNvSpPr>
          <p:nvPr>
            <p:ph type="body" sz="quarter" idx="14"/>
          </p:nvPr>
        </p:nvSpPr>
        <p:spPr>
          <a:xfrm>
            <a:off x="1348735" y="1923934"/>
            <a:ext cx="8974841" cy="3937370"/>
          </a:xfrm>
        </p:spPr>
        <p:txBody>
          <a:bodyPr/>
          <a:lstStyle/>
          <a:p>
            <a:pPr algn="just"/>
            <a:r>
              <a:rPr lang="en-US" sz="2400" dirty="0"/>
              <a:t>Docker network host can offer performance improvements and optimizations over other Docker networking modes, e.g., "none" and "bridge" modes. In addition, Docker host networking does not require network address translation (NAT), making it easier to handle a large number of ports simultaneously. However, users need to take care to avoid port conflicts while working in </a:t>
            </a:r>
            <a:r>
              <a:rPr lang="en-US" sz="2400" dirty="0">
                <a:hlinkClick r:id="rId2"/>
              </a:rPr>
              <a:t>Docker host networking mode</a:t>
            </a:r>
            <a:r>
              <a:rPr lang="en-US" sz="2400" dirty="0" smtClean="0"/>
              <a:t>.</a:t>
            </a:r>
          </a:p>
          <a:p>
            <a:pPr algn="just"/>
            <a:r>
              <a:rPr lang="en-US" sz="2400" dirty="0"/>
              <a:t>We can use this network mode for a swarm service as well; however, it includes some extra limitations; for example, if we bind a service container to port 80, then Docker daemon only runs one service container on a given swarm mode.</a:t>
            </a:r>
            <a:endParaRPr lang="en-IN" sz="2400" dirty="0"/>
          </a:p>
        </p:txBody>
      </p:sp>
    </p:spTree>
    <p:extLst>
      <p:ext uri="{BB962C8B-B14F-4D97-AF65-F5344CB8AC3E}">
        <p14:creationId xmlns:p14="http://schemas.microsoft.com/office/powerpoint/2010/main" val="343749143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4"/>
          </p:nvPr>
        </p:nvSpPr>
        <p:spPr>
          <a:xfrm>
            <a:off x="1220719" y="1091830"/>
            <a:ext cx="6085337" cy="4513442"/>
          </a:xfrm>
        </p:spPr>
        <p:txBody>
          <a:bodyPr/>
          <a:lstStyle/>
          <a:p>
            <a:pPr algn="just">
              <a:lnSpc>
                <a:spcPct val="100000"/>
              </a:lnSpc>
              <a:spcBef>
                <a:spcPts val="0"/>
              </a:spcBef>
            </a:pPr>
            <a:r>
              <a:rPr lang="en-US" sz="1800" dirty="0"/>
              <a:t>The bridge driver creates an internal network within a single Docker host. containers placed within this network can communicate with each other but are isolated from containers, not on the internal network. bridge is the default driver when running single containers or when using </a:t>
            </a:r>
            <a:r>
              <a:rPr lang="en-US" sz="1800" dirty="0" err="1"/>
              <a:t>docker</a:t>
            </a:r>
            <a:r>
              <a:rPr lang="en-US" sz="1800" dirty="0"/>
              <a:t>-compose</a:t>
            </a:r>
            <a:r>
              <a:rPr lang="en-US" sz="1800" dirty="0" smtClean="0"/>
              <a:t>.</a:t>
            </a:r>
          </a:p>
          <a:p>
            <a:pPr algn="just">
              <a:lnSpc>
                <a:spcPct val="100000"/>
              </a:lnSpc>
              <a:spcBef>
                <a:spcPts val="0"/>
              </a:spcBef>
            </a:pPr>
            <a:r>
              <a:rPr lang="en-US" sz="1800" dirty="0"/>
              <a:t>When we start Docker, a default bridge network is created automatically, and newly-started containers connect to it</a:t>
            </a:r>
            <a:r>
              <a:rPr lang="en-US" sz="1800" dirty="0" smtClean="0"/>
              <a:t>.</a:t>
            </a:r>
          </a:p>
          <a:p>
            <a:pPr algn="just">
              <a:lnSpc>
                <a:spcPct val="100000"/>
              </a:lnSpc>
              <a:spcBef>
                <a:spcPts val="0"/>
              </a:spcBef>
            </a:pPr>
            <a:r>
              <a:rPr lang="en-US" sz="1800" dirty="0"/>
              <a:t>In </a:t>
            </a:r>
            <a:r>
              <a:rPr lang="en-US" sz="1800" dirty="0" err="1"/>
              <a:t>docker</a:t>
            </a:r>
            <a:r>
              <a:rPr lang="en-US" sz="1800" dirty="0"/>
              <a:t>, a bridge network uses a software bridge which allows containers connected to the same bridge network to communicate, while providing isolation from containers which are not connected to that bridge network. The Docker </a:t>
            </a:r>
            <a:r>
              <a:rPr lang="en-US" sz="1800" b="1" dirty="0"/>
              <a:t>bridge driver</a:t>
            </a:r>
            <a:r>
              <a:rPr lang="en-US" sz="1800" dirty="0"/>
              <a:t> automatically installs rules in the host machine so that containers on different bridge networks cannot communicate directly with each other.</a:t>
            </a:r>
            <a:endParaRPr lang="en-IN" sz="1800" dirty="0"/>
          </a:p>
        </p:txBody>
      </p:sp>
      <p:sp>
        <p:nvSpPr>
          <p:cNvPr id="4" name="Text Placeholder 1"/>
          <p:cNvSpPr txBox="1">
            <a:spLocks/>
          </p:cNvSpPr>
          <p:nvPr/>
        </p:nvSpPr>
        <p:spPr>
          <a:xfrm>
            <a:off x="1437127" y="334270"/>
            <a:ext cx="8382119" cy="607027"/>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4800" b="1" kern="1200" baseline="0">
                <a:solidFill>
                  <a:srgbClr val="3C3C3C"/>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dirty="0" smtClean="0"/>
              <a:t>Docker network </a:t>
            </a:r>
            <a:r>
              <a:rPr lang="en-IN" dirty="0" smtClean="0">
                <a:latin typeface="Courier New" panose="02070309020205020404" pitchFamily="49" charset="0"/>
                <a:cs typeface="Courier New" panose="02070309020205020404" pitchFamily="49" charset="0"/>
              </a:rPr>
              <a:t>bridge</a:t>
            </a:r>
          </a:p>
          <a:p>
            <a:endParaRPr lang="en-IN" dirty="0"/>
          </a:p>
        </p:txBody>
      </p:sp>
      <p:pic>
        <p:nvPicPr>
          <p:cNvPr id="5" name="Picture 4"/>
          <p:cNvPicPr>
            <a:picLocks noChangeAspect="1"/>
          </p:cNvPicPr>
          <p:nvPr/>
        </p:nvPicPr>
        <p:blipFill>
          <a:blip r:embed="rId2"/>
          <a:stretch>
            <a:fillRect/>
          </a:stretch>
        </p:blipFill>
        <p:spPr>
          <a:xfrm>
            <a:off x="7570547" y="2267521"/>
            <a:ext cx="3996491" cy="2779967"/>
          </a:xfrm>
          <a:prstGeom prst="rect">
            <a:avLst/>
          </a:prstGeom>
        </p:spPr>
      </p:pic>
    </p:spTree>
    <p:extLst>
      <p:ext uri="{BB962C8B-B14F-4D97-AF65-F5344CB8AC3E}">
        <p14:creationId xmlns:p14="http://schemas.microsoft.com/office/powerpoint/2010/main" val="20858892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Understanding Docker</a:t>
            </a:r>
            <a:endParaRPr lang="en-IN" b="1" dirty="0"/>
          </a:p>
        </p:txBody>
      </p:sp>
      <p:sp>
        <p:nvSpPr>
          <p:cNvPr id="3" name="Content Placeholder 2"/>
          <p:cNvSpPr>
            <a:spLocks noGrp="1"/>
          </p:cNvSpPr>
          <p:nvPr>
            <p:ph idx="1"/>
          </p:nvPr>
        </p:nvSpPr>
        <p:spPr>
          <a:xfrm>
            <a:off x="838200" y="1572768"/>
            <a:ext cx="10152888" cy="4604195"/>
          </a:xfrm>
        </p:spPr>
        <p:txBody>
          <a:bodyPr>
            <a:normAutofit lnSpcReduction="10000"/>
          </a:bodyPr>
          <a:lstStyle/>
          <a:p>
            <a:pPr algn="just">
              <a:lnSpc>
                <a:spcPct val="100000"/>
              </a:lnSpc>
              <a:spcBef>
                <a:spcPts val="0"/>
              </a:spcBef>
            </a:pPr>
            <a:r>
              <a:rPr lang="en-IN" sz="2200" b="1" dirty="0"/>
              <a:t>Docker</a:t>
            </a:r>
            <a:r>
              <a:rPr lang="en-IN" sz="2200" dirty="0"/>
              <a:t> uses a client-server architecture. The Docker </a:t>
            </a:r>
            <a:r>
              <a:rPr lang="en-IN" sz="2200" i="1" dirty="0"/>
              <a:t>client</a:t>
            </a:r>
            <a:r>
              <a:rPr lang="en-IN" sz="2200" dirty="0"/>
              <a:t> talks to the Docker </a:t>
            </a:r>
            <a:r>
              <a:rPr lang="en-IN" sz="2200" i="1" dirty="0"/>
              <a:t>daemon</a:t>
            </a:r>
            <a:r>
              <a:rPr lang="en-IN" sz="2200" dirty="0"/>
              <a:t>, which does the heavy lifting of building, running, and distributing your Docker containers. The Docker client and daemon </a:t>
            </a:r>
            <a:r>
              <a:rPr lang="en-IN" sz="2200" i="1" dirty="0"/>
              <a:t>can</a:t>
            </a:r>
            <a:r>
              <a:rPr lang="en-IN" sz="2200" dirty="0"/>
              <a:t> run on the same system, or you can connect a Docker client to a remote Docker daemon. The Docker client and daemon communicate using a REST API, over UNIX sockets or a network interface. Another Docker client is Docker Compose, which lets you work with applications consisting of a set of containers</a:t>
            </a:r>
            <a:r>
              <a:rPr lang="en-IN" sz="2200" dirty="0" smtClean="0"/>
              <a:t>.</a:t>
            </a:r>
          </a:p>
          <a:p>
            <a:r>
              <a:rPr lang="en-IN" sz="2200" b="1" dirty="0" smtClean="0"/>
              <a:t>The </a:t>
            </a:r>
            <a:r>
              <a:rPr lang="en-IN" sz="2200" b="1" dirty="0"/>
              <a:t>Docker daemon </a:t>
            </a:r>
            <a:r>
              <a:rPr lang="en-IN" sz="2200" dirty="0"/>
              <a:t>(</a:t>
            </a:r>
            <a:r>
              <a:rPr lang="en-IN" sz="2200" dirty="0" err="1"/>
              <a:t>dockerd</a:t>
            </a:r>
            <a:r>
              <a:rPr lang="en-IN" sz="2200" dirty="0"/>
              <a:t>) listens for Docker API requests and manages Docker objects such as images, containers, networks, and volumes. A daemon can also communicate with other daemons to manage Docker services.</a:t>
            </a:r>
          </a:p>
          <a:p>
            <a:pPr algn="just"/>
            <a:r>
              <a:rPr lang="en-IN" sz="2200" b="1" dirty="0" smtClean="0"/>
              <a:t>The </a:t>
            </a:r>
            <a:r>
              <a:rPr lang="en-IN" sz="2200" b="1" dirty="0"/>
              <a:t>Docker client </a:t>
            </a:r>
            <a:r>
              <a:rPr lang="en-IN" sz="2200" dirty="0"/>
              <a:t>(</a:t>
            </a:r>
            <a:r>
              <a:rPr lang="en-IN" sz="2200" dirty="0" err="1"/>
              <a:t>docker</a:t>
            </a:r>
            <a:r>
              <a:rPr lang="en-IN" sz="2200" dirty="0"/>
              <a:t>) is the primary way that many Docker users interact with Docker. When you use commands such as </a:t>
            </a:r>
            <a:r>
              <a:rPr lang="en-IN" sz="2200" dirty="0" err="1"/>
              <a:t>docker</a:t>
            </a:r>
            <a:r>
              <a:rPr lang="en-IN" sz="2200" dirty="0"/>
              <a:t> run, the client sends these commands to </a:t>
            </a:r>
            <a:r>
              <a:rPr lang="en-IN" sz="2200" dirty="0" err="1"/>
              <a:t>dockerd</a:t>
            </a:r>
            <a:r>
              <a:rPr lang="en-IN" sz="2200" dirty="0"/>
              <a:t>, which carries them out. The </a:t>
            </a:r>
            <a:r>
              <a:rPr lang="en-IN" sz="2200" dirty="0" err="1"/>
              <a:t>docker</a:t>
            </a:r>
            <a:r>
              <a:rPr lang="en-IN" sz="2200" dirty="0"/>
              <a:t> command uses the Docker API. The Docker client can communicate with more than one daemon</a:t>
            </a:r>
            <a:r>
              <a:rPr lang="en-IN" dirty="0"/>
              <a:t>.</a:t>
            </a:r>
          </a:p>
          <a:p>
            <a:pPr algn="just">
              <a:lnSpc>
                <a:spcPct val="100000"/>
              </a:lnSpc>
              <a:spcBef>
                <a:spcPts val="0"/>
              </a:spcBef>
            </a:pPr>
            <a:endParaRPr lang="en-IN" sz="2200" dirty="0"/>
          </a:p>
          <a:p>
            <a:endParaRPr lang="en-IN" dirty="0"/>
          </a:p>
        </p:txBody>
      </p:sp>
    </p:spTree>
    <p:extLst>
      <p:ext uri="{BB962C8B-B14F-4D97-AF65-F5344CB8AC3E}">
        <p14:creationId xmlns:p14="http://schemas.microsoft.com/office/powerpoint/2010/main" val="2655181003"/>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1233425" y="309886"/>
            <a:ext cx="8382119" cy="607027"/>
          </a:xfrm>
        </p:spPr>
        <p:txBody>
          <a:bodyPr/>
          <a:lstStyle/>
          <a:p>
            <a:r>
              <a:rPr lang="en-US" dirty="0" smtClean="0"/>
              <a:t>Hands on</a:t>
            </a:r>
            <a:endParaRPr lang="en-IN" dirty="0"/>
          </a:p>
        </p:txBody>
      </p:sp>
      <p:sp>
        <p:nvSpPr>
          <p:cNvPr id="3" name="Text Placeholder 2"/>
          <p:cNvSpPr>
            <a:spLocks noGrp="1"/>
          </p:cNvSpPr>
          <p:nvPr>
            <p:ph type="body" sz="quarter" idx="14"/>
          </p:nvPr>
        </p:nvSpPr>
        <p:spPr>
          <a:xfrm>
            <a:off x="1233425" y="916913"/>
            <a:ext cx="8151501" cy="514596"/>
          </a:xfrm>
        </p:spPr>
        <p:txBody>
          <a:bodyPr/>
          <a:lstStyle/>
          <a:p>
            <a:r>
              <a:rPr lang="en-US" dirty="0" smtClean="0"/>
              <a:t>Let us inspect bridge network</a:t>
            </a:r>
            <a:endParaRPr lang="en-IN" dirty="0"/>
          </a:p>
        </p:txBody>
      </p:sp>
      <p:pic>
        <p:nvPicPr>
          <p:cNvPr id="9" name="Picture 8"/>
          <p:cNvPicPr>
            <a:picLocks noChangeAspect="1"/>
          </p:cNvPicPr>
          <p:nvPr/>
        </p:nvPicPr>
        <p:blipFill>
          <a:blip r:embed="rId2"/>
          <a:stretch>
            <a:fillRect/>
          </a:stretch>
        </p:blipFill>
        <p:spPr>
          <a:xfrm>
            <a:off x="651753" y="1352247"/>
            <a:ext cx="4922040" cy="4912366"/>
          </a:xfrm>
          <a:prstGeom prst="rect">
            <a:avLst/>
          </a:prstGeom>
        </p:spPr>
      </p:pic>
      <p:sp>
        <p:nvSpPr>
          <p:cNvPr id="10" name="Rectangle 9"/>
          <p:cNvSpPr/>
          <p:nvPr/>
        </p:nvSpPr>
        <p:spPr>
          <a:xfrm>
            <a:off x="1157591" y="1692613"/>
            <a:ext cx="992222" cy="204281"/>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Rectangle 10"/>
          <p:cNvSpPr/>
          <p:nvPr/>
        </p:nvSpPr>
        <p:spPr>
          <a:xfrm>
            <a:off x="1157591" y="2176586"/>
            <a:ext cx="992222" cy="204281"/>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p:cNvSpPr/>
          <p:nvPr/>
        </p:nvSpPr>
        <p:spPr>
          <a:xfrm>
            <a:off x="3411165" y="5428034"/>
            <a:ext cx="635541" cy="149991"/>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p:cNvSpPr/>
          <p:nvPr/>
        </p:nvSpPr>
        <p:spPr>
          <a:xfrm>
            <a:off x="1981199" y="4644170"/>
            <a:ext cx="168614" cy="180750"/>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p:cNvSpPr txBox="1"/>
          <p:nvPr/>
        </p:nvSpPr>
        <p:spPr>
          <a:xfrm>
            <a:off x="6760723" y="1352247"/>
            <a:ext cx="4863830" cy="4247317"/>
          </a:xfrm>
          <a:prstGeom prst="rect">
            <a:avLst/>
          </a:prstGeom>
          <a:noFill/>
        </p:spPr>
        <p:txBody>
          <a:bodyPr wrap="square" rtlCol="0">
            <a:spAutoFit/>
          </a:bodyPr>
          <a:lstStyle/>
          <a:p>
            <a:pPr marL="285750" indent="-285750" algn="just">
              <a:buFont typeface="Arial" panose="020B0604020202020204" pitchFamily="34" charset="0"/>
              <a:buChar char="•"/>
            </a:pPr>
            <a:r>
              <a:rPr lang="en-US" dirty="0"/>
              <a:t>By default, the Docker server creates and configures the host system's an </a:t>
            </a:r>
            <a:r>
              <a:rPr lang="en-US" dirty="0" err="1"/>
              <a:t>ethernet</a:t>
            </a:r>
            <a:r>
              <a:rPr lang="en-US" dirty="0"/>
              <a:t> bridge device, </a:t>
            </a:r>
            <a:r>
              <a:rPr lang="en-US" b="1" dirty="0"/>
              <a:t>docker0</a:t>
            </a:r>
            <a:r>
              <a:rPr lang="en-US" dirty="0" smtClean="0"/>
              <a:t>.</a:t>
            </a:r>
          </a:p>
          <a:p>
            <a:pPr marL="285750" indent="-285750" algn="just">
              <a:buFont typeface="Arial" panose="020B0604020202020204" pitchFamily="34" charset="0"/>
              <a:buChar char="•"/>
            </a:pPr>
            <a:r>
              <a:rPr lang="en-US" dirty="0"/>
              <a:t>Note that this network has no containers attached to it yet</a:t>
            </a:r>
            <a:r>
              <a:rPr lang="en-US" dirty="0" smtClean="0"/>
              <a:t>.</a:t>
            </a:r>
          </a:p>
          <a:p>
            <a:pPr marL="285750" indent="-285750" algn="just">
              <a:buFont typeface="Arial" panose="020B0604020202020204" pitchFamily="34" charset="0"/>
              <a:buChar char="•"/>
            </a:pPr>
            <a:r>
              <a:rPr lang="en-US" dirty="0"/>
              <a:t>Docker will attach all containers to a single </a:t>
            </a:r>
            <a:r>
              <a:rPr lang="en-US" b="1" dirty="0"/>
              <a:t>docker0 bridge</a:t>
            </a:r>
            <a:r>
              <a:rPr lang="en-US" dirty="0"/>
              <a:t>, providing a path for packets to travel between </a:t>
            </a:r>
            <a:r>
              <a:rPr lang="en-US" dirty="0" smtClean="0"/>
              <a:t>them</a:t>
            </a:r>
            <a:r>
              <a:rPr lang="en-IN" dirty="0" smtClean="0"/>
              <a:t>.</a:t>
            </a:r>
          </a:p>
          <a:p>
            <a:pPr marL="285750" indent="-285750" algn="just">
              <a:buFont typeface="Arial" panose="020B0604020202020204" pitchFamily="34" charset="0"/>
              <a:buChar char="•"/>
            </a:pPr>
            <a:r>
              <a:rPr lang="en-US" dirty="0"/>
              <a:t>All networks created with the </a:t>
            </a:r>
            <a:r>
              <a:rPr lang="en-US" i="1" dirty="0"/>
              <a:t>bridge</a:t>
            </a:r>
            <a:r>
              <a:rPr lang="en-US" dirty="0"/>
              <a:t> driver are based on a Linux </a:t>
            </a:r>
            <a:r>
              <a:rPr lang="en-US" dirty="0" smtClean="0"/>
              <a:t>bridge.</a:t>
            </a:r>
          </a:p>
          <a:p>
            <a:pPr marL="285750" indent="-285750" algn="just">
              <a:buFont typeface="Arial" panose="020B0604020202020204" pitchFamily="34" charset="0"/>
              <a:buChar char="•"/>
            </a:pPr>
            <a:r>
              <a:rPr lang="en-US" dirty="0"/>
              <a:t>Though we cannot remove this default bridge network, we can create new ones using the </a:t>
            </a:r>
            <a:r>
              <a:rPr lang="en-US" b="1" dirty="0"/>
              <a:t>network create</a:t>
            </a:r>
            <a:r>
              <a:rPr lang="en-US" dirty="0"/>
              <a:t> command. We can attach a new container by specifying the network name while it's being created.</a:t>
            </a:r>
            <a:endParaRPr lang="en-IN" dirty="0"/>
          </a:p>
        </p:txBody>
      </p:sp>
    </p:spTree>
    <p:extLst>
      <p:ext uri="{BB962C8B-B14F-4D97-AF65-F5344CB8AC3E}">
        <p14:creationId xmlns:p14="http://schemas.microsoft.com/office/powerpoint/2010/main" val="160861430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1387646" y="385178"/>
            <a:ext cx="8382119" cy="607027"/>
          </a:xfrm>
        </p:spPr>
        <p:txBody>
          <a:bodyPr/>
          <a:lstStyle/>
          <a:p>
            <a:r>
              <a:rPr lang="en-IN" b="0" dirty="0" err="1"/>
              <a:t>docker</a:t>
            </a:r>
            <a:r>
              <a:rPr lang="en-IN" b="0" dirty="0"/>
              <a:t> network interfaces</a:t>
            </a:r>
            <a:endParaRPr lang="en-IN" dirty="0"/>
          </a:p>
        </p:txBody>
      </p:sp>
      <p:sp>
        <p:nvSpPr>
          <p:cNvPr id="3" name="Text Placeholder 2"/>
          <p:cNvSpPr>
            <a:spLocks noGrp="1"/>
          </p:cNvSpPr>
          <p:nvPr>
            <p:ph type="body" sz="quarter" idx="14"/>
          </p:nvPr>
        </p:nvSpPr>
        <p:spPr>
          <a:xfrm>
            <a:off x="651699" y="1097312"/>
            <a:ext cx="10437778" cy="420432"/>
          </a:xfrm>
        </p:spPr>
        <p:txBody>
          <a:bodyPr/>
          <a:lstStyle/>
          <a:p>
            <a:r>
              <a:rPr lang="en-US" dirty="0"/>
              <a:t>Let's create a container and see how the bridge network works.</a:t>
            </a:r>
            <a:endParaRPr lang="en-IN" dirty="0"/>
          </a:p>
        </p:txBody>
      </p:sp>
      <p:pic>
        <p:nvPicPr>
          <p:cNvPr id="4" name="Picture 3"/>
          <p:cNvPicPr>
            <a:picLocks noChangeAspect="1"/>
          </p:cNvPicPr>
          <p:nvPr/>
        </p:nvPicPr>
        <p:blipFill>
          <a:blip r:embed="rId2"/>
          <a:stretch>
            <a:fillRect/>
          </a:stretch>
        </p:blipFill>
        <p:spPr>
          <a:xfrm>
            <a:off x="651699" y="1784185"/>
            <a:ext cx="4393362" cy="3332564"/>
          </a:xfrm>
          <a:prstGeom prst="rect">
            <a:avLst/>
          </a:prstGeom>
        </p:spPr>
      </p:pic>
      <p:sp>
        <p:nvSpPr>
          <p:cNvPr id="5" name="Rectangle 4"/>
          <p:cNvSpPr/>
          <p:nvPr/>
        </p:nvSpPr>
        <p:spPr>
          <a:xfrm>
            <a:off x="1118681" y="4572000"/>
            <a:ext cx="719847" cy="14591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6"/>
          <p:cNvSpPr/>
          <p:nvPr/>
        </p:nvSpPr>
        <p:spPr>
          <a:xfrm>
            <a:off x="5303020" y="6269754"/>
            <a:ext cx="5509450" cy="646331"/>
          </a:xfrm>
          <a:prstGeom prst="rect">
            <a:avLst/>
          </a:prstGeom>
        </p:spPr>
        <p:txBody>
          <a:bodyPr wrap="square">
            <a:spAutoFit/>
          </a:bodyPr>
          <a:lstStyle/>
          <a:p>
            <a:r>
              <a:rPr lang="en-US" dirty="0">
                <a:solidFill>
                  <a:srgbClr val="000000"/>
                </a:solidFill>
                <a:latin typeface="Open sans"/>
              </a:rPr>
              <a:t>Now we can see we have a new container attached to the bridge network.</a:t>
            </a:r>
            <a:endParaRPr lang="en-IN" dirty="0"/>
          </a:p>
        </p:txBody>
      </p:sp>
      <p:pic>
        <p:nvPicPr>
          <p:cNvPr id="9" name="Picture 8"/>
          <p:cNvPicPr>
            <a:picLocks noChangeAspect="1"/>
          </p:cNvPicPr>
          <p:nvPr/>
        </p:nvPicPr>
        <p:blipFill>
          <a:blip r:embed="rId3"/>
          <a:stretch>
            <a:fillRect/>
          </a:stretch>
        </p:blipFill>
        <p:spPr>
          <a:xfrm>
            <a:off x="5651770" y="1517744"/>
            <a:ext cx="5194570" cy="4425855"/>
          </a:xfrm>
          <a:prstGeom prst="rect">
            <a:avLst/>
          </a:prstGeom>
        </p:spPr>
      </p:pic>
      <p:sp>
        <p:nvSpPr>
          <p:cNvPr id="10" name="Rectangle 9"/>
          <p:cNvSpPr/>
          <p:nvPr/>
        </p:nvSpPr>
        <p:spPr>
          <a:xfrm>
            <a:off x="7645941" y="4455268"/>
            <a:ext cx="823609" cy="18968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Rectangle 10"/>
          <p:cNvSpPr/>
          <p:nvPr/>
        </p:nvSpPr>
        <p:spPr>
          <a:xfrm>
            <a:off x="6592112" y="4111557"/>
            <a:ext cx="4108314" cy="21725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p:cNvSpPr txBox="1"/>
          <p:nvPr/>
        </p:nvSpPr>
        <p:spPr>
          <a:xfrm>
            <a:off x="358815" y="5369668"/>
            <a:ext cx="4791919" cy="1323439"/>
          </a:xfrm>
          <a:prstGeom prst="rect">
            <a:avLst/>
          </a:prstGeom>
          <a:noFill/>
          <a:ln>
            <a:solidFill>
              <a:schemeClr val="accent1">
                <a:lumMod val="75000"/>
              </a:schemeClr>
            </a:solidFill>
          </a:ln>
        </p:spPr>
        <p:txBody>
          <a:bodyPr wrap="square" rtlCol="0">
            <a:spAutoFit/>
          </a:bodyPr>
          <a:lstStyle/>
          <a:p>
            <a:pPr marL="285750" indent="-285750">
              <a:buFont typeface="Arial" panose="020B0604020202020204" pitchFamily="34" charset="0"/>
              <a:buChar char="•"/>
            </a:pPr>
            <a:r>
              <a:rPr lang="en-US" sz="2000" dirty="0" err="1"/>
              <a:t>docker</a:t>
            </a:r>
            <a:r>
              <a:rPr lang="en-US" sz="2000" dirty="0"/>
              <a:t> run -it alpine </a:t>
            </a:r>
            <a:r>
              <a:rPr lang="en-US" sz="2000" dirty="0" err="1"/>
              <a:t>sh</a:t>
            </a:r>
            <a:endParaRPr lang="en-US" sz="2000" dirty="0"/>
          </a:p>
          <a:p>
            <a:pPr marL="285750" indent="-285750">
              <a:buFont typeface="Arial" panose="020B0604020202020204" pitchFamily="34" charset="0"/>
              <a:buChar char="•"/>
            </a:pPr>
            <a:r>
              <a:rPr lang="en-US" sz="2000" dirty="0" err="1"/>
              <a:t>ip</a:t>
            </a:r>
            <a:r>
              <a:rPr lang="en-US" sz="2000" dirty="0"/>
              <a:t> a</a:t>
            </a:r>
          </a:p>
          <a:p>
            <a:r>
              <a:rPr lang="en-US" sz="2000" dirty="0"/>
              <a:t>## Open another terminal</a:t>
            </a:r>
          </a:p>
          <a:p>
            <a:pPr marL="285750" indent="-285750">
              <a:buFont typeface="Arial" panose="020B0604020202020204" pitchFamily="34" charset="0"/>
              <a:buChar char="•"/>
            </a:pPr>
            <a:r>
              <a:rPr lang="en-US" sz="2000" dirty="0" err="1"/>
              <a:t>docker</a:t>
            </a:r>
            <a:r>
              <a:rPr lang="en-US" sz="2000" dirty="0"/>
              <a:t> network inspect bridge</a:t>
            </a:r>
            <a:endParaRPr lang="en-IN" sz="2000" dirty="0"/>
          </a:p>
        </p:txBody>
      </p:sp>
    </p:spTree>
    <p:extLst>
      <p:ext uri="{BB962C8B-B14F-4D97-AF65-F5344CB8AC3E}">
        <p14:creationId xmlns:p14="http://schemas.microsoft.com/office/powerpoint/2010/main" val="185776387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1118117" y="336540"/>
            <a:ext cx="9455849" cy="830779"/>
          </a:xfrm>
        </p:spPr>
        <p:txBody>
          <a:bodyPr/>
          <a:lstStyle/>
          <a:p>
            <a:r>
              <a:rPr lang="en-US" sz="3200" dirty="0"/>
              <a:t>Creating a custom (user defined) </a:t>
            </a:r>
            <a:r>
              <a:rPr lang="en-US" sz="3200" dirty="0" err="1"/>
              <a:t>docker</a:t>
            </a:r>
            <a:r>
              <a:rPr lang="en-US" sz="3200" dirty="0"/>
              <a:t> bridge network and attaching a container to the network</a:t>
            </a:r>
            <a:endParaRPr lang="en-IN" sz="3200" dirty="0"/>
          </a:p>
        </p:txBody>
      </p:sp>
      <p:sp>
        <p:nvSpPr>
          <p:cNvPr id="3" name="Text Placeholder 2"/>
          <p:cNvSpPr>
            <a:spLocks noGrp="1"/>
          </p:cNvSpPr>
          <p:nvPr>
            <p:ph type="body" sz="quarter" idx="14"/>
          </p:nvPr>
        </p:nvSpPr>
        <p:spPr>
          <a:xfrm>
            <a:off x="7042826" y="1844203"/>
            <a:ext cx="4961106" cy="2280326"/>
          </a:xfrm>
          <a:noFill/>
        </p:spPr>
        <p:txBody>
          <a:bodyPr/>
          <a:lstStyle/>
          <a:p>
            <a:r>
              <a:rPr lang="en-IN" sz="1800" b="1" dirty="0" err="1">
                <a:latin typeface="Courier New" panose="02070309020205020404" pitchFamily="49" charset="0"/>
                <a:cs typeface="Courier New" panose="02070309020205020404" pitchFamily="49" charset="0"/>
              </a:rPr>
              <a:t>docker</a:t>
            </a:r>
            <a:r>
              <a:rPr lang="en-IN" sz="1800" b="1" dirty="0">
                <a:latin typeface="Courier New" panose="02070309020205020404" pitchFamily="49" charset="0"/>
                <a:cs typeface="Courier New" panose="02070309020205020404" pitchFamily="49" charset="0"/>
              </a:rPr>
              <a:t> network create -d bridge my-bridge-network</a:t>
            </a:r>
          </a:p>
          <a:p>
            <a:r>
              <a:rPr lang="en-IN" sz="1800" b="1" dirty="0" err="1">
                <a:latin typeface="Courier New" panose="02070309020205020404" pitchFamily="49" charset="0"/>
                <a:cs typeface="Courier New" panose="02070309020205020404" pitchFamily="49" charset="0"/>
              </a:rPr>
              <a:t>docker</a:t>
            </a:r>
            <a:r>
              <a:rPr lang="en-IN" sz="1800" b="1" dirty="0">
                <a:latin typeface="Courier New" panose="02070309020205020404" pitchFamily="49" charset="0"/>
                <a:cs typeface="Courier New" panose="02070309020205020404" pitchFamily="49" charset="0"/>
              </a:rPr>
              <a:t> network </a:t>
            </a:r>
            <a:r>
              <a:rPr lang="en-IN" sz="1800" b="1" dirty="0" smtClean="0">
                <a:latin typeface="Courier New" panose="02070309020205020404" pitchFamily="49" charset="0"/>
                <a:cs typeface="Courier New" panose="02070309020205020404" pitchFamily="49" charset="0"/>
              </a:rPr>
              <a:t>ls</a:t>
            </a:r>
            <a:endParaRPr lang="en-IN" sz="1800" b="1" dirty="0">
              <a:latin typeface="Courier New" panose="02070309020205020404" pitchFamily="49" charset="0"/>
              <a:cs typeface="Courier New" panose="02070309020205020404" pitchFamily="49" charset="0"/>
            </a:endParaRPr>
          </a:p>
          <a:p>
            <a:r>
              <a:rPr lang="en-IN" sz="1800" b="1" dirty="0" err="1">
                <a:latin typeface="Courier New" panose="02070309020205020404" pitchFamily="49" charset="0"/>
                <a:cs typeface="Courier New" panose="02070309020205020404" pitchFamily="49" charset="0"/>
              </a:rPr>
              <a:t>docker</a:t>
            </a:r>
            <a:r>
              <a:rPr lang="en-IN" sz="1800" b="1" dirty="0">
                <a:latin typeface="Courier New" panose="02070309020205020404" pitchFamily="49" charset="0"/>
                <a:cs typeface="Courier New" panose="02070309020205020404" pitchFamily="49" charset="0"/>
              </a:rPr>
              <a:t> run -d -p 8088:80 --name nginx-server1 </a:t>
            </a:r>
            <a:r>
              <a:rPr lang="en-IN" sz="1800" b="1" dirty="0" err="1">
                <a:latin typeface="Courier New" panose="02070309020205020404" pitchFamily="49" charset="0"/>
                <a:cs typeface="Courier New" panose="02070309020205020404" pitchFamily="49" charset="0"/>
              </a:rPr>
              <a:t>nginx:alpine</a:t>
            </a:r>
            <a:endParaRPr lang="en-IN" sz="1800" b="1" dirty="0">
              <a:latin typeface="Courier New" panose="02070309020205020404" pitchFamily="49" charset="0"/>
              <a:cs typeface="Courier New" panose="02070309020205020404" pitchFamily="49" charset="0"/>
            </a:endParaRPr>
          </a:p>
          <a:p>
            <a:r>
              <a:rPr lang="en-IN" sz="1800" b="1" dirty="0" err="1">
                <a:latin typeface="Courier New" panose="02070309020205020404" pitchFamily="49" charset="0"/>
                <a:cs typeface="Courier New" panose="02070309020205020404" pitchFamily="49" charset="0"/>
              </a:rPr>
              <a:t>docker</a:t>
            </a:r>
            <a:r>
              <a:rPr lang="en-IN" sz="1800" b="1" dirty="0">
                <a:latin typeface="Courier New" panose="02070309020205020404" pitchFamily="49" charset="0"/>
                <a:cs typeface="Courier New" panose="02070309020205020404" pitchFamily="49" charset="0"/>
              </a:rPr>
              <a:t> inspect nginx-server1</a:t>
            </a:r>
          </a:p>
          <a:p>
            <a:r>
              <a:rPr lang="en-IN" sz="1800" b="1" dirty="0">
                <a:latin typeface="Courier New" panose="02070309020205020404" pitchFamily="49" charset="0"/>
                <a:cs typeface="Courier New" panose="02070309020205020404" pitchFamily="49" charset="0"/>
              </a:rPr>
              <a:t>localhost:8088</a:t>
            </a:r>
          </a:p>
        </p:txBody>
      </p:sp>
      <p:pic>
        <p:nvPicPr>
          <p:cNvPr id="4" name="Picture 3"/>
          <p:cNvPicPr>
            <a:picLocks noChangeAspect="1"/>
          </p:cNvPicPr>
          <p:nvPr/>
        </p:nvPicPr>
        <p:blipFill>
          <a:blip r:embed="rId2"/>
          <a:stretch>
            <a:fillRect/>
          </a:stretch>
        </p:blipFill>
        <p:spPr>
          <a:xfrm>
            <a:off x="892513" y="1844202"/>
            <a:ext cx="5096288" cy="1745304"/>
          </a:xfrm>
          <a:prstGeom prst="rect">
            <a:avLst/>
          </a:prstGeom>
        </p:spPr>
      </p:pic>
      <p:sp>
        <p:nvSpPr>
          <p:cNvPr id="5" name="Rectangle 4"/>
          <p:cNvSpPr/>
          <p:nvPr/>
        </p:nvSpPr>
        <p:spPr>
          <a:xfrm>
            <a:off x="1974715" y="3132306"/>
            <a:ext cx="2208179" cy="184826"/>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6" name="Picture 5"/>
          <p:cNvPicPr>
            <a:picLocks noChangeAspect="1"/>
          </p:cNvPicPr>
          <p:nvPr/>
        </p:nvPicPr>
        <p:blipFill>
          <a:blip r:embed="rId3"/>
          <a:stretch>
            <a:fillRect/>
          </a:stretch>
        </p:blipFill>
        <p:spPr>
          <a:xfrm>
            <a:off x="892513" y="3735422"/>
            <a:ext cx="5401587" cy="2149812"/>
          </a:xfrm>
          <a:prstGeom prst="rect">
            <a:avLst/>
          </a:prstGeom>
        </p:spPr>
      </p:pic>
      <p:pic>
        <p:nvPicPr>
          <p:cNvPr id="7" name="Picture 6"/>
          <p:cNvPicPr>
            <a:picLocks noChangeAspect="1"/>
          </p:cNvPicPr>
          <p:nvPr/>
        </p:nvPicPr>
        <p:blipFill>
          <a:blip r:embed="rId4"/>
          <a:stretch>
            <a:fillRect/>
          </a:stretch>
        </p:blipFill>
        <p:spPr>
          <a:xfrm>
            <a:off x="7369254" y="4586895"/>
            <a:ext cx="3204712" cy="1230245"/>
          </a:xfrm>
          <a:prstGeom prst="rect">
            <a:avLst/>
          </a:prstGeom>
        </p:spPr>
      </p:pic>
    </p:spTree>
    <p:extLst>
      <p:ext uri="{BB962C8B-B14F-4D97-AF65-F5344CB8AC3E}">
        <p14:creationId xmlns:p14="http://schemas.microsoft.com/office/powerpoint/2010/main" val="310399011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1348735" y="385178"/>
            <a:ext cx="8382119" cy="607027"/>
          </a:xfrm>
        </p:spPr>
        <p:txBody>
          <a:bodyPr/>
          <a:lstStyle/>
          <a:p>
            <a:r>
              <a:rPr lang="en-US" dirty="0"/>
              <a:t>custom </a:t>
            </a:r>
            <a:r>
              <a:rPr lang="en-US" dirty="0" err="1" smtClean="0"/>
              <a:t>docker</a:t>
            </a:r>
            <a:r>
              <a:rPr lang="en-US" dirty="0" smtClean="0"/>
              <a:t> </a:t>
            </a:r>
            <a:r>
              <a:rPr lang="en-US" dirty="0"/>
              <a:t>bridge</a:t>
            </a:r>
            <a:endParaRPr lang="en-IN" dirty="0"/>
          </a:p>
        </p:txBody>
      </p:sp>
      <p:sp>
        <p:nvSpPr>
          <p:cNvPr id="3" name="Text Placeholder 2"/>
          <p:cNvSpPr>
            <a:spLocks noGrp="1"/>
          </p:cNvSpPr>
          <p:nvPr>
            <p:ph type="body" sz="quarter" idx="14"/>
          </p:nvPr>
        </p:nvSpPr>
        <p:spPr>
          <a:xfrm>
            <a:off x="1183364" y="1116537"/>
            <a:ext cx="10013171" cy="877633"/>
          </a:xfrm>
        </p:spPr>
        <p:txBody>
          <a:bodyPr/>
          <a:lstStyle/>
          <a:p>
            <a:pPr algn="just"/>
            <a:r>
              <a:rPr lang="en-US" sz="2000" dirty="0"/>
              <a:t>Then, we want to launch the second container from </a:t>
            </a:r>
            <a:r>
              <a:rPr lang="en-US" sz="2000" dirty="0" err="1"/>
              <a:t>nginx:alpine</a:t>
            </a:r>
            <a:r>
              <a:rPr lang="en-US" sz="2000" dirty="0"/>
              <a:t> with a name "nginx-server2" in detached mode. This container will be using the custom bridge network, </a:t>
            </a:r>
            <a:r>
              <a:rPr lang="en-US" sz="2000" b="1" dirty="0"/>
              <a:t>my-bridge-network</a:t>
            </a:r>
            <a:r>
              <a:rPr lang="en-US" sz="2000" dirty="0"/>
              <a:t> we've just created.</a:t>
            </a:r>
            <a:endParaRPr lang="en-IN" sz="2000" dirty="0"/>
          </a:p>
        </p:txBody>
      </p:sp>
      <p:pic>
        <p:nvPicPr>
          <p:cNvPr id="4" name="Picture 3"/>
          <p:cNvPicPr>
            <a:picLocks noChangeAspect="1"/>
          </p:cNvPicPr>
          <p:nvPr/>
        </p:nvPicPr>
        <p:blipFill>
          <a:blip r:embed="rId2"/>
          <a:stretch>
            <a:fillRect/>
          </a:stretch>
        </p:blipFill>
        <p:spPr>
          <a:xfrm>
            <a:off x="1113817" y="2118502"/>
            <a:ext cx="8991600" cy="504825"/>
          </a:xfrm>
          <a:prstGeom prst="rect">
            <a:avLst/>
          </a:prstGeom>
        </p:spPr>
      </p:pic>
      <p:pic>
        <p:nvPicPr>
          <p:cNvPr id="5" name="Picture 4"/>
          <p:cNvPicPr>
            <a:picLocks noChangeAspect="1"/>
          </p:cNvPicPr>
          <p:nvPr/>
        </p:nvPicPr>
        <p:blipFill>
          <a:blip r:embed="rId3"/>
          <a:stretch>
            <a:fillRect/>
          </a:stretch>
        </p:blipFill>
        <p:spPr>
          <a:xfrm>
            <a:off x="1053978" y="2747659"/>
            <a:ext cx="4445309" cy="1769725"/>
          </a:xfrm>
          <a:prstGeom prst="rect">
            <a:avLst/>
          </a:prstGeom>
        </p:spPr>
      </p:pic>
      <p:pic>
        <p:nvPicPr>
          <p:cNvPr id="6" name="Picture 5"/>
          <p:cNvPicPr>
            <a:picLocks noChangeAspect="1"/>
          </p:cNvPicPr>
          <p:nvPr/>
        </p:nvPicPr>
        <p:blipFill>
          <a:blip r:embed="rId4"/>
          <a:stretch>
            <a:fillRect/>
          </a:stretch>
        </p:blipFill>
        <p:spPr>
          <a:xfrm>
            <a:off x="5945829" y="3242781"/>
            <a:ext cx="4559597" cy="1635665"/>
          </a:xfrm>
          <a:prstGeom prst="rect">
            <a:avLst/>
          </a:prstGeom>
        </p:spPr>
      </p:pic>
      <p:pic>
        <p:nvPicPr>
          <p:cNvPr id="7" name="Picture 6"/>
          <p:cNvPicPr>
            <a:picLocks noChangeAspect="1"/>
          </p:cNvPicPr>
          <p:nvPr/>
        </p:nvPicPr>
        <p:blipFill>
          <a:blip r:embed="rId5"/>
          <a:stretch>
            <a:fillRect/>
          </a:stretch>
        </p:blipFill>
        <p:spPr>
          <a:xfrm>
            <a:off x="5609617" y="2782440"/>
            <a:ext cx="5495925" cy="301228"/>
          </a:xfrm>
          <a:prstGeom prst="rect">
            <a:avLst/>
          </a:prstGeom>
        </p:spPr>
      </p:pic>
      <p:sp>
        <p:nvSpPr>
          <p:cNvPr id="8" name="Rectangle 7"/>
          <p:cNvSpPr/>
          <p:nvPr/>
        </p:nvSpPr>
        <p:spPr>
          <a:xfrm>
            <a:off x="651754" y="5037559"/>
            <a:ext cx="10885250" cy="1200329"/>
          </a:xfrm>
          <a:prstGeom prst="rect">
            <a:avLst/>
          </a:prstGeom>
          <a:ln>
            <a:solidFill>
              <a:schemeClr val="accent1">
                <a:lumMod val="75000"/>
              </a:schemeClr>
            </a:solidFill>
          </a:ln>
        </p:spPr>
        <p:txBody>
          <a:bodyPr wrap="square">
            <a:spAutoFit/>
          </a:bodyPr>
          <a:lstStyle/>
          <a:p>
            <a:pPr marL="285750" indent="-285750">
              <a:buFont typeface="Arial" panose="020B0604020202020204" pitchFamily="34" charset="0"/>
              <a:buChar char="•"/>
            </a:pPr>
            <a:r>
              <a:rPr lang="en-IN" b="1" dirty="0" err="1">
                <a:latin typeface="Courier New" panose="02070309020205020404" pitchFamily="49" charset="0"/>
                <a:cs typeface="Courier New" panose="02070309020205020404" pitchFamily="49" charset="0"/>
              </a:rPr>
              <a:t>docker</a:t>
            </a:r>
            <a:r>
              <a:rPr lang="en-IN" b="1" dirty="0">
                <a:latin typeface="Courier New" panose="02070309020205020404" pitchFamily="49" charset="0"/>
                <a:cs typeface="Courier New" panose="02070309020205020404" pitchFamily="49" charset="0"/>
              </a:rPr>
              <a:t> run -d -p 8788:80 --network="my-bridge-network" --name nginx-server2 </a:t>
            </a:r>
            <a:r>
              <a:rPr lang="en-IN" b="1" dirty="0" err="1">
                <a:latin typeface="Courier New" panose="02070309020205020404" pitchFamily="49" charset="0"/>
                <a:cs typeface="Courier New" panose="02070309020205020404" pitchFamily="49" charset="0"/>
              </a:rPr>
              <a:t>nginx:alpine</a:t>
            </a:r>
            <a:endParaRPr lang="en-IN" b="1" dirty="0">
              <a:latin typeface="Courier New" panose="02070309020205020404" pitchFamily="49" charset="0"/>
              <a:cs typeface="Courier New" panose="02070309020205020404" pitchFamily="49" charset="0"/>
            </a:endParaRPr>
          </a:p>
          <a:p>
            <a:pPr marL="285750" indent="-285750">
              <a:buFont typeface="Arial" panose="020B0604020202020204" pitchFamily="34" charset="0"/>
              <a:buChar char="•"/>
            </a:pPr>
            <a:r>
              <a:rPr lang="en-IN" b="1" dirty="0" err="1">
                <a:latin typeface="Courier New" panose="02070309020205020404" pitchFamily="49" charset="0"/>
                <a:cs typeface="Courier New" panose="02070309020205020404" pitchFamily="49" charset="0"/>
              </a:rPr>
              <a:t>docker</a:t>
            </a:r>
            <a:r>
              <a:rPr lang="en-IN" b="1" dirty="0">
                <a:latin typeface="Courier New" panose="02070309020205020404" pitchFamily="49" charset="0"/>
                <a:cs typeface="Courier New" panose="02070309020205020404" pitchFamily="49" charset="0"/>
              </a:rPr>
              <a:t> inspect nginx-server2</a:t>
            </a:r>
          </a:p>
          <a:p>
            <a:pPr marL="285750" indent="-285750">
              <a:buFont typeface="Arial" panose="020B0604020202020204" pitchFamily="34" charset="0"/>
              <a:buChar char="•"/>
            </a:pPr>
            <a:r>
              <a:rPr lang="en-IN" b="1" dirty="0">
                <a:latin typeface="Courier New" panose="02070309020205020404" pitchFamily="49" charset="0"/>
                <a:cs typeface="Courier New" panose="02070309020205020404" pitchFamily="49" charset="0"/>
              </a:rPr>
              <a:t>localhost:8788</a:t>
            </a:r>
          </a:p>
        </p:txBody>
      </p:sp>
    </p:spTree>
    <p:extLst>
      <p:ext uri="{BB962C8B-B14F-4D97-AF65-F5344CB8AC3E}">
        <p14:creationId xmlns:p14="http://schemas.microsoft.com/office/powerpoint/2010/main" val="174593430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4"/>
          </p:nvPr>
        </p:nvSpPr>
        <p:spPr>
          <a:xfrm>
            <a:off x="758757" y="4045784"/>
            <a:ext cx="10107039" cy="740225"/>
          </a:xfrm>
        </p:spPr>
        <p:txBody>
          <a:bodyPr/>
          <a:lstStyle/>
          <a:p>
            <a:r>
              <a:rPr lang="en-US" sz="2000" dirty="0"/>
              <a:t>The 2nd server not talking to the 1st server since they are in different networks. To make sure we can try with IP address:</a:t>
            </a:r>
            <a:endParaRPr lang="en-IN" sz="2000" dirty="0"/>
          </a:p>
        </p:txBody>
      </p:sp>
      <p:sp>
        <p:nvSpPr>
          <p:cNvPr id="4" name="Text Placeholder 1"/>
          <p:cNvSpPr txBox="1">
            <a:spLocks/>
          </p:cNvSpPr>
          <p:nvPr/>
        </p:nvSpPr>
        <p:spPr>
          <a:xfrm>
            <a:off x="1348735" y="385178"/>
            <a:ext cx="8382119" cy="607027"/>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4800" b="1" kern="1200" baseline="0">
                <a:solidFill>
                  <a:srgbClr val="3C3C3C"/>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mtClean="0"/>
              <a:t>custom docker bridge</a:t>
            </a:r>
            <a:endParaRPr lang="en-IN" dirty="0"/>
          </a:p>
        </p:txBody>
      </p:sp>
      <p:pic>
        <p:nvPicPr>
          <p:cNvPr id="5" name="Picture 4"/>
          <p:cNvPicPr>
            <a:picLocks noChangeAspect="1"/>
          </p:cNvPicPr>
          <p:nvPr/>
        </p:nvPicPr>
        <p:blipFill>
          <a:blip r:embed="rId2"/>
          <a:stretch>
            <a:fillRect/>
          </a:stretch>
        </p:blipFill>
        <p:spPr>
          <a:xfrm>
            <a:off x="843468" y="1157576"/>
            <a:ext cx="3133235" cy="1819089"/>
          </a:xfrm>
          <a:prstGeom prst="rect">
            <a:avLst/>
          </a:prstGeom>
        </p:spPr>
      </p:pic>
      <p:pic>
        <p:nvPicPr>
          <p:cNvPr id="6" name="Picture 5"/>
          <p:cNvPicPr>
            <a:picLocks noChangeAspect="1"/>
          </p:cNvPicPr>
          <p:nvPr/>
        </p:nvPicPr>
        <p:blipFill>
          <a:blip r:embed="rId3"/>
          <a:stretch>
            <a:fillRect/>
          </a:stretch>
        </p:blipFill>
        <p:spPr>
          <a:xfrm>
            <a:off x="4520524" y="1274326"/>
            <a:ext cx="5129314" cy="2771458"/>
          </a:xfrm>
          <a:prstGeom prst="rect">
            <a:avLst/>
          </a:prstGeom>
        </p:spPr>
      </p:pic>
    </p:spTree>
    <p:extLst>
      <p:ext uri="{BB962C8B-B14F-4D97-AF65-F5344CB8AC3E}">
        <p14:creationId xmlns:p14="http://schemas.microsoft.com/office/powerpoint/2010/main" val="33520354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612648"/>
            <a:ext cx="10515600" cy="5888736"/>
          </a:xfrm>
        </p:spPr>
        <p:txBody>
          <a:bodyPr>
            <a:noAutofit/>
          </a:bodyPr>
          <a:lstStyle/>
          <a:p>
            <a:r>
              <a:rPr lang="en-IN" sz="1800" b="1" dirty="0"/>
              <a:t>Docker objects</a:t>
            </a:r>
          </a:p>
          <a:p>
            <a:pPr marL="0" indent="0">
              <a:buNone/>
            </a:pPr>
            <a:r>
              <a:rPr lang="en-IN" sz="1800" dirty="0"/>
              <a:t>When you use Docker, you are creating and using images, containers, networks, volumes, plugins, and other objects. This section is a brief overview of some of those objects.</a:t>
            </a:r>
          </a:p>
          <a:p>
            <a:r>
              <a:rPr lang="en-IN" sz="1800" b="1" dirty="0"/>
              <a:t>Images</a:t>
            </a:r>
          </a:p>
          <a:p>
            <a:pPr marL="0" indent="0" algn="just">
              <a:buNone/>
            </a:pPr>
            <a:r>
              <a:rPr lang="en-IN" sz="1800" dirty="0"/>
              <a:t>An image is a read-only template with instructions for creating a Docker container. Often, an image is based on another image, with some additional customization. For example, you may build an image which is based on the </a:t>
            </a:r>
            <a:r>
              <a:rPr lang="en-IN" sz="1800" dirty="0" err="1"/>
              <a:t>ubuntu</a:t>
            </a:r>
            <a:r>
              <a:rPr lang="en-IN" sz="1800" dirty="0"/>
              <a:t> image, but installs the Apache web server and your application, as well as the configuration details needed to make your application run</a:t>
            </a:r>
            <a:r>
              <a:rPr lang="en-IN" sz="1800" dirty="0" smtClean="0"/>
              <a:t>. You </a:t>
            </a:r>
            <a:r>
              <a:rPr lang="en-IN" sz="1800" dirty="0"/>
              <a:t>might create your own images or you might only use those created by others and published in a registry. To build your own image, you create a </a:t>
            </a:r>
            <a:r>
              <a:rPr lang="en-IN" sz="1800" dirty="0" err="1"/>
              <a:t>Dockerfile</a:t>
            </a:r>
            <a:r>
              <a:rPr lang="en-IN" sz="1800" dirty="0"/>
              <a:t> with a simple syntax for defining the steps needed to create the image and run it. Each instruction in a </a:t>
            </a:r>
            <a:r>
              <a:rPr lang="en-IN" sz="1800" dirty="0" err="1"/>
              <a:t>Dockerfile</a:t>
            </a:r>
            <a:r>
              <a:rPr lang="en-IN" sz="1800" dirty="0"/>
              <a:t> creates a layer in the image. When you change the </a:t>
            </a:r>
            <a:r>
              <a:rPr lang="en-IN" sz="1800" dirty="0" err="1"/>
              <a:t>Dockerfile</a:t>
            </a:r>
            <a:r>
              <a:rPr lang="en-IN" sz="1800" dirty="0"/>
              <a:t> and rebuild the image, only those layers which have</a:t>
            </a:r>
            <a:r>
              <a:rPr lang="en-IN" sz="1800" b="1" dirty="0"/>
              <a:t> </a:t>
            </a:r>
            <a:r>
              <a:rPr lang="en-IN" sz="1800" dirty="0"/>
              <a:t>changed are rebuilt. This is part of what makes images so lightweight, small, and fast, when compared to other virtualization technologies.</a:t>
            </a:r>
          </a:p>
          <a:p>
            <a:r>
              <a:rPr lang="en-IN" sz="1800" b="1" dirty="0"/>
              <a:t>Containers</a:t>
            </a:r>
          </a:p>
          <a:p>
            <a:pPr marL="0" indent="0" algn="just">
              <a:buNone/>
            </a:pPr>
            <a:r>
              <a:rPr lang="en-IN" sz="1800" dirty="0"/>
              <a:t>A container is a runnable instance of an image. You can create, start, stop, move, or delete a container using the Docker API or CLI. You can connect a container to one or more networks, attach storage to it, or even create a new image based on its current </a:t>
            </a:r>
            <a:r>
              <a:rPr lang="en-IN" sz="1800" dirty="0" smtClean="0"/>
              <a:t>state. By </a:t>
            </a:r>
            <a:r>
              <a:rPr lang="en-IN" sz="1800" dirty="0"/>
              <a:t>default, a container is relatively well isolated from other containers and its host machine. You can control how isolated a container’s network, storage, or other underlying subsystems are from other containers or from the host machine</a:t>
            </a:r>
            <a:r>
              <a:rPr lang="en-IN" sz="1800" dirty="0" smtClean="0"/>
              <a:t>. A </a:t>
            </a:r>
            <a:r>
              <a:rPr lang="en-IN" sz="1800" dirty="0"/>
              <a:t>container is defined by its image as well as any configuration options you provide to it when you create or start it. When a container is removed, any changes to its state that are not stored in persistent storage disappear</a:t>
            </a:r>
            <a:r>
              <a:rPr lang="en-IN" sz="1800" dirty="0" smtClean="0"/>
              <a:t>.</a:t>
            </a:r>
            <a:endParaRPr lang="en-IN" sz="1800" dirty="0"/>
          </a:p>
        </p:txBody>
      </p:sp>
    </p:spTree>
    <p:extLst>
      <p:ext uri="{BB962C8B-B14F-4D97-AF65-F5344CB8AC3E}">
        <p14:creationId xmlns:p14="http://schemas.microsoft.com/office/powerpoint/2010/main" val="1963253319"/>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2445</TotalTime>
  <Words>6258</Words>
  <Application>Microsoft Office PowerPoint</Application>
  <PresentationFormat>Widescreen</PresentationFormat>
  <Paragraphs>623</Paragraphs>
  <Slides>84</Slides>
  <Notes>16</Notes>
  <HiddenSlides>0</HiddenSlides>
  <MMClips>0</MMClips>
  <ScaleCrop>false</ScaleCrop>
  <HeadingPairs>
    <vt:vector size="6" baseType="variant">
      <vt:variant>
        <vt:lpstr>Fonts Used</vt:lpstr>
      </vt:variant>
      <vt:variant>
        <vt:i4>18</vt:i4>
      </vt:variant>
      <vt:variant>
        <vt:lpstr>Theme</vt:lpstr>
      </vt:variant>
      <vt:variant>
        <vt:i4>1</vt:i4>
      </vt:variant>
      <vt:variant>
        <vt:lpstr>Slide Titles</vt:lpstr>
      </vt:variant>
      <vt:variant>
        <vt:i4>84</vt:i4>
      </vt:variant>
    </vt:vector>
  </HeadingPairs>
  <TitlesOfParts>
    <vt:vector size="103" baseType="lpstr">
      <vt:lpstr>-apple-system</vt:lpstr>
      <vt:lpstr>Arial</vt:lpstr>
      <vt:lpstr>Calibri</vt:lpstr>
      <vt:lpstr>Calibri Light</vt:lpstr>
      <vt:lpstr>Courier New</vt:lpstr>
      <vt:lpstr>Droid Serif</vt:lpstr>
      <vt:lpstr>Inter</vt:lpstr>
      <vt:lpstr>Nunito Sans</vt:lpstr>
      <vt:lpstr>Open sans</vt:lpstr>
      <vt:lpstr>poppins</vt:lpstr>
      <vt:lpstr>Roboto</vt:lpstr>
      <vt:lpstr>Roboto</vt:lpstr>
      <vt:lpstr>source-code-pro</vt:lpstr>
      <vt:lpstr>source-serif-pro</vt:lpstr>
      <vt:lpstr>Times New Roman</vt:lpstr>
      <vt:lpstr>var(--ff-monospace)</vt:lpstr>
      <vt:lpstr>var(--wp--custom--font-stack--monospace)</vt:lpstr>
      <vt:lpstr>Wingdings</vt:lpstr>
      <vt:lpstr>Office Theme</vt:lpstr>
      <vt:lpstr>Dockers &amp; Kubernetes</vt:lpstr>
      <vt:lpstr>Docker Overview</vt:lpstr>
      <vt:lpstr>The Challenge – The Matrix From Hell</vt:lpstr>
      <vt:lpstr>PowerPoint Presentation</vt:lpstr>
      <vt:lpstr>Help From Elsewhere - Shipping Containers</vt:lpstr>
      <vt:lpstr>Applied to IT World - Application Containers</vt:lpstr>
      <vt:lpstr>PowerPoint Presentation</vt:lpstr>
      <vt:lpstr>Understanding Docker</vt:lpstr>
      <vt:lpstr>PowerPoint Presentation</vt:lpstr>
      <vt:lpstr>How Does Docker Works?</vt:lpstr>
      <vt:lpstr>Difference between Physical Server, Virtual Machine and Docker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Building and Running a Container on a Local Machine</vt:lpstr>
      <vt:lpstr>Building and Running a Container on a Local Machine</vt:lpstr>
      <vt:lpstr>Building and Running a Container on a Local Machine</vt:lpstr>
      <vt:lpstr>Building and Running a Container on a Local Machine</vt:lpstr>
      <vt:lpstr>Building and Running a Container on a Local Machine</vt:lpstr>
      <vt:lpstr>Building and Running a Container on a Local Machine</vt:lpstr>
      <vt:lpstr>Pushing an image to Docker Hub</vt:lpstr>
      <vt:lpstr>Pushing an image to Docker Hub</vt:lpstr>
      <vt:lpstr>Pushing an image to Docker Hub</vt:lpstr>
      <vt:lpstr>Pushing an image to Docker Hub</vt:lpstr>
      <vt:lpstr>Pushing an image to Docker Hub</vt:lpstr>
      <vt:lpstr>Pushing an image to Docker Hub</vt:lpstr>
      <vt:lpstr>Pushing an image to Docker Hub</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Docker &amp; Kubernetes</dc:title>
  <dc:creator>Admin</dc:creator>
  <cp:lastModifiedBy>Admin</cp:lastModifiedBy>
  <cp:revision>422</cp:revision>
  <dcterms:created xsi:type="dcterms:W3CDTF">2022-12-26T06:19:01Z</dcterms:created>
  <dcterms:modified xsi:type="dcterms:W3CDTF">2023-01-12T09:47:07Z</dcterms:modified>
</cp:coreProperties>
</file>